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39" r:id="rId2"/>
    <p:sldId id="340" r:id="rId3"/>
    <p:sldId id="341" r:id="rId4"/>
    <p:sldId id="342" r:id="rId5"/>
    <p:sldId id="380" r:id="rId6"/>
    <p:sldId id="381" r:id="rId7"/>
    <p:sldId id="382" r:id="rId8"/>
    <p:sldId id="343" r:id="rId9"/>
    <p:sldId id="383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76" r:id="rId23"/>
    <p:sldId id="357" r:id="rId24"/>
    <p:sldId id="377" r:id="rId25"/>
    <p:sldId id="378" r:id="rId26"/>
    <p:sldId id="379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</p:sldIdLst>
  <p:sldSz cx="9144000" cy="6858000" type="screen4x3"/>
  <p:notesSz cx="7124700" cy="9410700"/>
  <p:custDataLst>
    <p:tags r:id="rId4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2" autoAdjust="0"/>
    <p:restoredTop sz="86533" autoAdjust="0"/>
  </p:normalViewPr>
  <p:slideViewPr>
    <p:cSldViewPr>
      <p:cViewPr varScale="1">
        <p:scale>
          <a:sx n="108" d="100"/>
          <a:sy n="108" d="100"/>
        </p:scale>
        <p:origin x="17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0.xml"/><Relationship Id="rId2" Type="http://schemas.openxmlformats.org/officeDocument/2006/relationships/slide" Target="slides/slide30.xml"/><Relationship Id="rId1" Type="http://schemas.openxmlformats.org/officeDocument/2006/relationships/slide" Target="slides/slide18.xml"/><Relationship Id="rId5" Type="http://schemas.openxmlformats.org/officeDocument/2006/relationships/slide" Target="slides/slide44.xml"/><Relationship Id="rId4" Type="http://schemas.openxmlformats.org/officeDocument/2006/relationships/slide" Target="slides/slide4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5A87162F-0211-55AD-135C-ADF68C7A58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76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t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B10C7964-38EA-1AD7-2472-6A8F5187B54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37013" y="0"/>
            <a:ext cx="308768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t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2" name="Rectangle 4">
            <a:extLst>
              <a:ext uri="{FF2B5EF4-FFF2-40B4-BE49-F238E27FC236}">
                <a16:creationId xmlns:a16="http://schemas.microsoft.com/office/drawing/2014/main" id="{D7BC14EB-E539-CB6C-F245-2F107057A83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39213"/>
            <a:ext cx="30876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b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1AE1AE03-CB38-8476-ADB4-E4F59ED7B93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37013" y="8939213"/>
            <a:ext cx="308768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b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/>
            </a:lvl1pPr>
          </a:lstStyle>
          <a:p>
            <a:fld id="{8C115B6B-B774-FD44-97F1-E46DFDAB4B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F818794-8488-6765-957C-744E21F762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76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t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61B950C-187A-6682-BA6B-5C125D4936F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35425" y="0"/>
            <a:ext cx="30876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t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63D4856-3A49-A42B-04C3-93922389C9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9675" y="704850"/>
            <a:ext cx="4705350" cy="3529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FE505828-4D64-BD5D-BEA3-599CFB1AB2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2788" y="4470400"/>
            <a:ext cx="5699125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0748F9CC-1C62-882D-544C-BB0C63C5866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37625"/>
            <a:ext cx="30876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b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9DA030A7-E9B0-E756-49DC-B0FF4E2CA5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5425" y="8937625"/>
            <a:ext cx="30876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45" tIns="46973" rIns="93945" bIns="46973" numCol="1" anchor="b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/>
            </a:lvl1pPr>
          </a:lstStyle>
          <a:p>
            <a:fld id="{AAE0C812-9193-CB49-9BCB-B18CD7F1123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C65DCD8-AD28-9D3D-1BDE-7DF3186362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10CAEE-7D3E-3D48-9CDB-C91817166801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ADD5E06-DD56-CEEB-FB56-A00F1AB312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350A629-3BF1-1784-DDE0-56819F83B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060954F1-3367-CCF8-D7A4-6A157975AD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A01D63-8708-3D44-B3BD-FF01FCF89F3F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12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32CE875-7F22-DD4E-9B70-77D4D0882B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E7D56489-C19C-4023-00C0-A16DCEDB4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6B5A2C66-AC34-3A88-331E-108FAC7F1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2AE5B9-8941-564F-BE3C-150D0A5F1F2A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13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27651" name="Rectangle 1026">
            <a:extLst>
              <a:ext uri="{FF2B5EF4-FFF2-40B4-BE49-F238E27FC236}">
                <a16:creationId xmlns:a16="http://schemas.microsoft.com/office/drawing/2014/main" id="{579739D9-8D96-2410-0BC0-8108CAE02C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27652" name="Rectangle 1027">
            <a:extLst>
              <a:ext uri="{FF2B5EF4-FFF2-40B4-BE49-F238E27FC236}">
                <a16:creationId xmlns:a16="http://schemas.microsoft.com/office/drawing/2014/main" id="{185A4DE7-4E01-9984-287E-CEA6F409D3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BE652761-24B4-E8DE-DD95-AD5C321E0D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5C6CD7-8D3E-D84A-ACD3-DF4DAD9BFBAA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14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29699" name="Rectangle 1026">
            <a:extLst>
              <a:ext uri="{FF2B5EF4-FFF2-40B4-BE49-F238E27FC236}">
                <a16:creationId xmlns:a16="http://schemas.microsoft.com/office/drawing/2014/main" id="{DDB3A6F0-45F7-B948-1231-A05B706C92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29700" name="Rectangle 1027">
            <a:extLst>
              <a:ext uri="{FF2B5EF4-FFF2-40B4-BE49-F238E27FC236}">
                <a16:creationId xmlns:a16="http://schemas.microsoft.com/office/drawing/2014/main" id="{37EF7914-B7AD-8844-CF7C-06C0B90E5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91776735-E308-338B-59EB-6A4613F01B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E8D0C0-62D4-8F43-AB2A-22B3C3E1BFA7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15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31747" name="Rectangle 1026">
            <a:extLst>
              <a:ext uri="{FF2B5EF4-FFF2-40B4-BE49-F238E27FC236}">
                <a16:creationId xmlns:a16="http://schemas.microsoft.com/office/drawing/2014/main" id="{82BCB60F-3FFD-857F-735E-2B41D2C21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1027">
            <a:extLst>
              <a:ext uri="{FF2B5EF4-FFF2-40B4-BE49-F238E27FC236}">
                <a16:creationId xmlns:a16="http://schemas.microsoft.com/office/drawing/2014/main" id="{D303E821-6697-F715-41B3-447F2A417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BDEBD850-3A4A-D319-09F8-7B223410A3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D0C2D5-EBC2-BA48-85F3-BDFCDF3C013D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16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08CCC8F9-C4FA-A59E-23E8-221A81577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ACC9C5A5-C75E-8F90-D14C-E064F32F9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C78D0A91-3940-CB7D-BB03-20CCFA4D8E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D0BF0A-4B0D-3A4D-A730-DA4AE1FD130D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17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8FD0232C-BA96-B952-9966-A52D88FFB7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3CEB00A8-94E9-E176-352A-CC0FA52760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485" tIns="47242" rIns="94485" bIns="47242"/>
          <a:lstStyle/>
          <a:p>
            <a:pPr eaLnBrk="1" hangingPunct="1"/>
            <a:endParaRPr lang="en-US" altLang="th-TH">
              <a:latin typeface="Arial" panose="020B0604020202020204" pitchFamily="34" charset="0"/>
            </a:endParaRPr>
          </a:p>
          <a:p>
            <a:pPr eaLnBrk="1" hangingPunct="1"/>
            <a:endParaRPr lang="en-US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F015A7B9-2F1B-71EC-5215-8F83D7EEFD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DE72C6-CEFB-BB48-B9DD-343E0D69B344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18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7967A1A-A3D9-5B51-4811-42AD037E87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3F2A068A-2D6C-2F80-0A3B-E70C92265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3E7CF12E-1B57-E5A3-48A5-9F9D906678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63626F6-4679-6F40-93F8-4A6AC085E411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19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ADC1585-2913-962E-56E1-F1BC2AACD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5CD68B0B-A65F-4645-7D64-B9A7C0D09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3D43AA7A-8D8F-1585-01B4-4AB1B06CCD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188025-D0AD-FB43-A931-42EA475BE22F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20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41987" name="Rectangle 1026">
            <a:extLst>
              <a:ext uri="{FF2B5EF4-FFF2-40B4-BE49-F238E27FC236}">
                <a16:creationId xmlns:a16="http://schemas.microsoft.com/office/drawing/2014/main" id="{065152B4-A6EF-F4E8-E6BC-50DD77A925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41988" name="Rectangle 1027">
            <a:extLst>
              <a:ext uri="{FF2B5EF4-FFF2-40B4-BE49-F238E27FC236}">
                <a16:creationId xmlns:a16="http://schemas.microsoft.com/office/drawing/2014/main" id="{57A237FC-9DDA-0557-11A2-923F331636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15D3757B-47F3-B28F-DFD8-A228EF72FA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A9F1BFB7-1D61-27C5-A2E2-E2D956AB3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>
              <a:latin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D1F5D69F-86D5-0C77-0D79-8C58BE5D8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C72DCF-987E-5A4C-953E-19B28F7D8A7A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21</a:t>
            </a:fld>
            <a:endParaRPr lang="en-US" altLang="th-TH"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3D756B2F-2419-E85E-93AA-4D37CFFAD6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C1A0D1-AAEB-ED4B-B60D-D32EFC3B3374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32CBE1E-CD55-549E-4C19-2D42809A29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4570E18-4359-381A-8ED9-CD9A38BD39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48688B4C-CA66-8D3A-D3F5-EC9CAEBDAF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6C212CB-663E-1686-AA22-663E40FEA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http://www.youtube.com/watch?v=3y2_lR2jssc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548FFB10-B927-1E1E-6CF6-5D6539B49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96AC35-8B76-C842-B1AC-B52C2B8E8571}" type="slidenum">
              <a:rPr lang="en-US" altLang="en-US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7BDAEFB2-AD4F-EE1D-6CA2-4E6C1041DE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B62472-B9A8-7A48-B347-6B30696AB8E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23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500501C-4B24-507A-AB8F-AA18FF35D7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6CE1D2B5-52DD-B509-62C2-B4887FD813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619DD1B-391E-BBE8-BA37-093E2A2525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929854B-A950-C70B-C2F2-5903F7206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05642784-2517-17B5-C3E5-C5C514D738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EF29D0-4D64-944D-8BBF-CE565A00B3D5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28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55299" name="Rectangle 1026">
            <a:extLst>
              <a:ext uri="{FF2B5EF4-FFF2-40B4-BE49-F238E27FC236}">
                <a16:creationId xmlns:a16="http://schemas.microsoft.com/office/drawing/2014/main" id="{2DB4089C-7DDB-69EC-5C4F-9F0452091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55300" name="Rectangle 1027">
            <a:extLst>
              <a:ext uri="{FF2B5EF4-FFF2-40B4-BE49-F238E27FC236}">
                <a16:creationId xmlns:a16="http://schemas.microsoft.com/office/drawing/2014/main" id="{A7F0D144-C161-BAA8-85DD-08FE2ABEF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CC607F42-460A-D56F-4083-E6707E025C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B3AADA-D3A6-DD47-9DB9-CAE0E1B9553D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29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D4BD74F7-2954-D266-2982-7F9799D0FE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F1A67D60-5229-F2F5-F475-212EA87C1B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287E54BE-E010-F65D-E926-6F9FFC9F31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C644E72-8AB4-E987-D993-FEE12CD86C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50B14A38-84E0-E17D-70E0-90C1A642D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038920-F67A-CC43-A9CB-66A48FFDDCC8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31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A80B852-A951-064D-174A-F1C64880C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C7EEC3A-DFAE-AA24-8BC7-4DC7B0B72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80D6980B-6AD3-7948-7B59-BB9A01D2AF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08ECBD-37B6-6642-A2E6-369622D38E86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32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3D9EE99B-0E1C-D988-8BFE-B5C86C4B65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C5288F1-587E-2C30-5F7A-0502782521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7E7F3E2A-A773-7F20-7B86-B417500D62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368789-DF03-1F40-AE1A-B7E794E3F87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33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1BF43D8-9CCB-6608-C7A6-3666B219B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DC80E24-D323-47E0-089F-F882354657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5B326FEF-B0A3-85F2-3EEB-7CC5C2A317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160D8A-0C76-5749-A655-017EB884F19C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34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B1363026-10B4-BAB9-40F8-C183DF3EB3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AEE895B-2CD9-3928-3DD2-C206F8D90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DB72601-3CF9-79E6-EBF5-3CA898D1AD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74B264-3862-914B-A9DD-5096CC486823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9D7003F-1BA6-9DE2-C71C-78048F96B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EDAAAC79-87F1-7810-D4E0-4A7AF2663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4141DCF8-DE38-0F31-1CBF-47C40D73BB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A3877C-D219-A641-8EFA-2DA90E8A6204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35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8A2C71CA-8B2C-5B18-729B-9915DD5800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E2B31A76-4975-F80C-3E60-C8BE4F4DE7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5FCAFD2A-067A-D3B2-B429-5C06A89A35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9E7FAC-812A-0640-AE2B-6778C3CABABB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36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1B2FC40E-3286-11C8-272F-6BAE67613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BBF0317D-E169-DAE8-B9BC-AB9DEF6A72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385FEE6B-4F67-727D-D524-57624253D0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15D5FF-3C12-E545-90AC-0BA3DF2E3622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37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03504C63-ACF5-DC43-B1BE-1DBB04E3F7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9FB57E9-064D-8DBC-F642-917B823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3A0F7688-2BD3-144C-A3A2-31DF0F0AD9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C45AF0-FD2D-0741-9FBD-73B96D5640F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38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BA3FEC6-C319-1179-E615-D3D0180A21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1020C8F4-1723-380E-00DD-E412209856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656615C-D6E5-CC20-74AB-584350CD46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080999-4DE4-8246-86BC-BA6DBEE469E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39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5E775DC5-6815-FCC1-0892-853E8F301A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C4755595-E363-1C77-7C97-1CCF5439E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864574BE-57D5-AEEB-226C-7943C4356D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36A6A8A9-1DDF-21CD-6CB4-AC481D792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>
              <a:latin typeface="Arial" panose="020B0604020202020204" pitchFamily="34" charset="0"/>
            </a:endParaRP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E00AE043-F7B3-3F0B-14EE-C4682ACFC9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2E41EE-DCE8-8C4D-83C6-17B5E7772FCE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40</a:t>
            </a:fld>
            <a:endParaRPr lang="en-US" altLang="th-TH"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1C50A6FB-9031-8794-4074-425ED2B59B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4E7AA32F-F35F-D53F-7EE8-B5589F7FD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 b="1">
              <a:latin typeface="Arial" panose="020B0604020202020204" pitchFamily="34" charset="0"/>
            </a:endParaRPr>
          </a:p>
          <a:p>
            <a:endParaRPr lang="en-US" altLang="th-TH">
              <a:latin typeface="Arial" panose="020B0604020202020204" pitchFamily="34" charset="0"/>
            </a:endParaRP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763DF711-D4FB-030A-840B-38F907010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82F99B-2588-C74F-B318-FB2716C29C76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41</a:t>
            </a:fld>
            <a:endParaRPr lang="en-US" altLang="th-TH"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187E1290-9787-FA15-CF0B-6CE65D6B2C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2622FF97-DC34-15D5-1725-8086ACB02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>
              <a:latin typeface="Arial" panose="020B0604020202020204" pitchFamily="34" charset="0"/>
            </a:endParaRP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209F0FF5-6FD2-209F-DAB5-908580DF6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42CE89-0A6C-6742-BA28-A626526B6AFC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42</a:t>
            </a:fld>
            <a:endParaRPr lang="en-US" altLang="th-TH"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776AFBAB-0764-B4FD-D7BA-9D1775F2DC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001EFB21-F330-7C0A-8956-DCC876ECC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52950195-22B6-9F43-33A9-D31A7B740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6AB8F5-5115-9940-8567-5A2114CD68CD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44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368950BF-2B4B-1751-0C91-A2E0889B09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DBB9F0BD-0F68-D11C-39B6-FDB77160A1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81786601-85AF-F149-3A89-1F3A8911D0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104F4B-E5DE-1A44-83B2-439629F6E79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4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0FD2DC3E-A63A-549F-1568-DA48418410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EE2ADE7-8C14-F586-6EE5-BB97294C0C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364FEEC-0609-2AB8-2DB5-295140FEC0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DA6CFA-B900-4245-BCC1-264588930517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5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90E5131-8229-55EB-34C3-317E11DA79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1F157524-22ED-2025-D699-0C8D65054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89E7237A-6D91-822E-7D6C-7C50FB6D31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01340E-5453-7645-81A2-C415CF6CA562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8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B9F85B0-2B3B-8154-7922-BF705BB2A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C104644-850C-037F-C4DB-85CC3AACD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r>
              <a:rPr lang="th-TH" altLang="th-TH">
                <a:latin typeface="Arial" panose="020B0604020202020204" pitchFamily="34" charset="0"/>
              </a:rPr>
              <a:t>จะเป็นส่วนช่วยเก็บข้อมูลจากการประมวลผลของ</a:t>
            </a:r>
            <a:r>
              <a:rPr lang="en-US" altLang="th-TH">
                <a:latin typeface="Arial" panose="020B0604020202020204" pitchFamily="34" charset="0"/>
              </a:rPr>
              <a:t> CPU</a:t>
            </a:r>
            <a:r>
              <a:rPr lang="th-TH" altLang="th-TH">
                <a:latin typeface="Arial" panose="020B0604020202020204" pitchFamily="34" charset="0"/>
              </a:rPr>
              <a:t> โดยในแรมจะมีชิพที่เก็บทรานซิสเตอร์นับล้านๆตัว และแรมจะมีสองประเภทคือ</a:t>
            </a:r>
            <a:r>
              <a:rPr lang="en-US" altLang="th-TH">
                <a:latin typeface="Arial" panose="020B0604020202020204" pitchFamily="34" charset="0"/>
              </a:rPr>
              <a:t> ROM </a:t>
            </a:r>
            <a:r>
              <a:rPr lang="th-TH" altLang="th-TH">
                <a:latin typeface="Arial" panose="020B0604020202020204" pitchFamily="34" charset="0"/>
              </a:rPr>
              <a:t>และ</a:t>
            </a:r>
            <a:r>
              <a:rPr lang="en-US" altLang="th-TH">
                <a:latin typeface="Arial" panose="020B0604020202020204" pitchFamily="34" charset="0"/>
              </a:rPr>
              <a:t> RAM</a:t>
            </a:r>
          </a:p>
          <a:p>
            <a:pPr eaLnBrk="1" hangingPunct="1"/>
            <a:r>
              <a:rPr lang="en-US" altLang="th-TH">
                <a:latin typeface="Arial" panose="020B0604020202020204" pitchFamily="34" charset="0"/>
              </a:rPr>
              <a:t>RAM</a:t>
            </a:r>
            <a:r>
              <a:rPr lang="th-TH" altLang="th-TH">
                <a:latin typeface="Arial" panose="020B0604020202020204" pitchFamily="34" charset="0"/>
              </a:rPr>
              <a:t> จะต้องใช้ไฟเลี้ยง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D751477-F172-26B3-B653-5F25414596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EAA6F2-145D-AA41-B306-062C19115C23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9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B6DBF24C-5110-42B2-384F-5FBE8990C3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8F461B67-E0E8-6FA5-09AD-9E7D1422A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r>
              <a:rPr lang="th-TH" altLang="th-TH">
                <a:latin typeface="Arial" panose="020B0604020202020204" pitchFamily="34" charset="0"/>
              </a:rPr>
              <a:t>จะเป็นส่วนช่วยเก็บข้อมูลจากการประมวลผลของ</a:t>
            </a:r>
            <a:r>
              <a:rPr lang="en-US" altLang="th-TH">
                <a:latin typeface="Arial" panose="020B0604020202020204" pitchFamily="34" charset="0"/>
              </a:rPr>
              <a:t> CPU</a:t>
            </a:r>
            <a:r>
              <a:rPr lang="th-TH" altLang="th-TH">
                <a:latin typeface="Arial" panose="020B0604020202020204" pitchFamily="34" charset="0"/>
              </a:rPr>
              <a:t> โดยในแรมจะมีชิพที่เก็บทรานซิสเตอร์นับล้านๆตัว และแรมจะมีสองประเภทคือ</a:t>
            </a:r>
            <a:r>
              <a:rPr lang="en-US" altLang="th-TH">
                <a:latin typeface="Arial" panose="020B0604020202020204" pitchFamily="34" charset="0"/>
              </a:rPr>
              <a:t> ROM </a:t>
            </a:r>
            <a:r>
              <a:rPr lang="th-TH" altLang="th-TH">
                <a:latin typeface="Arial" panose="020B0604020202020204" pitchFamily="34" charset="0"/>
              </a:rPr>
              <a:t>และ</a:t>
            </a:r>
            <a:r>
              <a:rPr lang="en-US" altLang="th-TH">
                <a:latin typeface="Arial" panose="020B0604020202020204" pitchFamily="34" charset="0"/>
              </a:rPr>
              <a:t> RAM</a:t>
            </a:r>
          </a:p>
          <a:p>
            <a:pPr eaLnBrk="1" hangingPunct="1"/>
            <a:r>
              <a:rPr lang="en-US" altLang="th-TH">
                <a:latin typeface="Arial" panose="020B0604020202020204" pitchFamily="34" charset="0"/>
              </a:rPr>
              <a:t>RAM</a:t>
            </a:r>
            <a:r>
              <a:rPr lang="th-TH" altLang="th-TH">
                <a:latin typeface="Arial" panose="020B0604020202020204" pitchFamily="34" charset="0"/>
              </a:rPr>
              <a:t> จะต้องใช้ไฟเลี้ยง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C340F96-7331-65EC-86AC-C3F54A475C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528399-6A00-4A4C-ADC2-FFDC50DDF366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10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32C6D1B-D06A-B5D3-0CFD-DE91747770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B34D6906-9259-FFEF-88CC-2E87132BF5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E153051-2D10-AAD6-56DA-25CA3B10C3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7FD510-2E5D-4C4E-860B-F585E3C0FD80}" type="slidenum">
              <a:rPr lang="en-US" altLang="th-TH">
                <a:cs typeface="Cordia New" panose="020B0304020202020204" pitchFamily="34" charset="-34"/>
              </a:rPr>
              <a:pPr>
                <a:spcBef>
                  <a:spcPct val="0"/>
                </a:spcBef>
              </a:pPr>
              <a:t>11</a:t>
            </a:fld>
            <a:endParaRPr lang="en-US" altLang="th-TH">
              <a:cs typeface="Cordia New" panose="020B0304020202020204" pitchFamily="34" charset="-34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207D5BB2-8AEA-8612-3F8F-6879748261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9675" y="706438"/>
            <a:ext cx="4705350" cy="3529012"/>
          </a:xfrm>
          <a:solidFill>
            <a:srgbClr val="FFFFFF"/>
          </a:solidFill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72CC8A61-6384-85EE-EA8A-24BEAFA54B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2788" y="4470400"/>
            <a:ext cx="5699125" cy="42338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485" tIns="47242" rIns="94485" bIns="47242"/>
          <a:lstStyle/>
          <a:p>
            <a:pPr eaLnBrk="1" hangingPunct="1"/>
            <a:endParaRPr lang="th-TH" altLang="th-TH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2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214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1613"/>
            <a:ext cx="2057400" cy="6199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1613"/>
            <a:ext cx="6019800" cy="6199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850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905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4710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0450"/>
            <a:ext cx="4038600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0450"/>
            <a:ext cx="4038600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056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415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284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611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98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617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DDA300E5-C989-5395-FBF1-2B05338C9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0450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59C99895-8D67-30B8-0262-DE366983E1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1613"/>
            <a:ext cx="68532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</a:p>
        </p:txBody>
      </p:sp>
      <p:sp>
        <p:nvSpPr>
          <p:cNvPr id="1028" name="Rectangle 13">
            <a:extLst>
              <a:ext uri="{FF2B5EF4-FFF2-40B4-BE49-F238E27FC236}">
                <a16:creationId xmlns:a16="http://schemas.microsoft.com/office/drawing/2014/main" id="{3F83CD9D-6721-5B7F-3D1F-CAEFFBA07C4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178800" y="6551613"/>
            <a:ext cx="9652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895" tIns="41272" rIns="88895" bIns="41272">
            <a:spAutoFit/>
          </a:bodyPr>
          <a:lstStyle>
            <a:lvl1pPr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h-TH" sz="800">
                <a:solidFill>
                  <a:srgbClr val="C4C4C4"/>
                </a:solidFill>
              </a:rPr>
              <a:t>OV 1 - </a:t>
            </a:r>
            <a:fld id="{B3C5DD7A-16D7-E94B-8876-6EF86A9A3069}" type="slidenum">
              <a:rPr lang="en-US" altLang="th-TH" sz="800">
                <a:solidFill>
                  <a:srgbClr val="C4C4C4"/>
                </a:solidFill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th-TH" sz="800">
              <a:solidFill>
                <a:srgbClr val="C4C4C4"/>
              </a:solidFill>
            </a:endParaRPr>
          </a:p>
        </p:txBody>
      </p:sp>
      <p:pic>
        <p:nvPicPr>
          <p:cNvPr id="1029" name="Picture 23">
            <a:extLst>
              <a:ext uri="{FF2B5EF4-FFF2-40B4-BE49-F238E27FC236}">
                <a16:creationId xmlns:a16="http://schemas.microsoft.com/office/drawing/2014/main" id="{BA740421-5636-60F8-1310-C2F5492D22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667000"/>
            <a:ext cx="16764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8">
            <a:extLst>
              <a:ext uri="{FF2B5EF4-FFF2-40B4-BE49-F238E27FC236}">
                <a16:creationId xmlns:a16="http://schemas.microsoft.com/office/drawing/2014/main" id="{AB086DC5-FA1D-100C-F992-C16ACFD1A6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i="1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7">
            <a:extLst>
              <a:ext uri="{FF2B5EF4-FFF2-40B4-BE49-F238E27FC236}">
                <a16:creationId xmlns:a16="http://schemas.microsoft.com/office/drawing/2014/main" id="{32480465-BDAF-B5CA-50ED-BDE5AFF91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Hardware Fundamentals</a:t>
            </a:r>
          </a:p>
        </p:txBody>
      </p:sp>
      <p:sp>
        <p:nvSpPr>
          <p:cNvPr id="3075" name="Rectangle 1031">
            <a:extLst>
              <a:ext uri="{FF2B5EF4-FFF2-40B4-BE49-F238E27FC236}">
                <a16:creationId xmlns:a16="http://schemas.microsoft.com/office/drawing/2014/main" id="{69BC9B9B-036F-EFE0-F390-F45B1A428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0450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009DDC"/>
              </a:buClr>
              <a:buFont typeface="Wingdings" pitchFamily="2" charset="2"/>
              <a:buChar char="§"/>
              <a:defRPr/>
            </a:pPr>
            <a:r>
              <a:rPr lang="en-US" sz="1600" b="1" dirty="0">
                <a:latin typeface="Arial" charset="0"/>
                <a:cs typeface="+mn-cs"/>
              </a:rPr>
              <a:t>Computer System Components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9DDC"/>
              </a:buClr>
              <a:buFont typeface="Wingdings" pitchFamily="2" charset="2"/>
              <a:buChar char="§"/>
              <a:defRPr/>
            </a:pPr>
            <a:r>
              <a:rPr lang="en-US" sz="1600" b="1" dirty="0">
                <a:latin typeface="Arial" charset="0"/>
                <a:cs typeface="+mn-cs"/>
              </a:rPr>
              <a:t>Storage Devices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9DDC"/>
              </a:buClr>
              <a:buFont typeface="Wingdings" pitchFamily="2" charset="2"/>
              <a:buChar char="§"/>
              <a:defRPr/>
            </a:pPr>
            <a:r>
              <a:rPr lang="en-US" sz="1600" b="1" dirty="0">
                <a:latin typeface="Arial" charset="0"/>
                <a:cs typeface="+mn-cs"/>
              </a:rPr>
              <a:t>Device Connections and Interfaces</a:t>
            </a:r>
          </a:p>
          <a:p>
            <a:pPr eaLnBrk="1" hangingPunct="1">
              <a:spcBef>
                <a:spcPct val="20000"/>
              </a:spcBef>
              <a:buClr>
                <a:srgbClr val="FF9900"/>
              </a:buClr>
              <a:defRPr/>
            </a:pPr>
            <a:r>
              <a:rPr lang="en-US" sz="2000" dirty="0">
                <a:latin typeface="Arial" charset="0"/>
                <a:cs typeface="+mn-cs"/>
              </a:rPr>
              <a:t>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US" sz="2000" dirty="0">
              <a:latin typeface="Arial" charset="0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8" descr="1">
            <a:extLst>
              <a:ext uri="{FF2B5EF4-FFF2-40B4-BE49-F238E27FC236}">
                <a16:creationId xmlns:a16="http://schemas.microsoft.com/office/drawing/2014/main" id="{F7F53D04-6A66-3E31-8F6C-7D06F0EFD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00"/>
          <a:stretch>
            <a:fillRect/>
          </a:stretch>
        </p:blipFill>
        <p:spPr bwMode="auto">
          <a:xfrm>
            <a:off x="1919288" y="3568700"/>
            <a:ext cx="53054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74DBAC3A-D6CB-2013-8D8B-80BF01A50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The System Bus</a:t>
            </a:r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E322CA79-A3A4-02CC-8BAB-A353F1D5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3390900"/>
            <a:ext cx="11318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400"/>
              <a:t>System Bus</a:t>
            </a:r>
          </a:p>
        </p:txBody>
      </p:sp>
      <p:sp>
        <p:nvSpPr>
          <p:cNvPr id="20485" name="Line 10">
            <a:extLst>
              <a:ext uri="{FF2B5EF4-FFF2-40B4-BE49-F238E27FC236}">
                <a16:creationId xmlns:a16="http://schemas.microsoft.com/office/drawing/2014/main" id="{8A345EEC-56DC-B6B7-B54F-4C257980B9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5900" y="3813175"/>
            <a:ext cx="0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86" name="Line 11">
            <a:extLst>
              <a:ext uri="{FF2B5EF4-FFF2-40B4-BE49-F238E27FC236}">
                <a16:creationId xmlns:a16="http://schemas.microsoft.com/office/drawing/2014/main" id="{4C26D79F-4F56-F16D-D6D3-ADFC2D39B7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35475" y="3813175"/>
            <a:ext cx="0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87" name="Line 12">
            <a:extLst>
              <a:ext uri="{FF2B5EF4-FFF2-40B4-BE49-F238E27FC236}">
                <a16:creationId xmlns:a16="http://schemas.microsoft.com/office/drawing/2014/main" id="{FA3BE557-37F4-1169-786C-7A731AE794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45200" y="3813175"/>
            <a:ext cx="0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88" name="Line 13">
            <a:extLst>
              <a:ext uri="{FF2B5EF4-FFF2-40B4-BE49-F238E27FC236}">
                <a16:creationId xmlns:a16="http://schemas.microsoft.com/office/drawing/2014/main" id="{DF697485-281D-0098-22E3-26809A33EA7C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3048000" y="3851275"/>
            <a:ext cx="1588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89" name="Line 14">
            <a:extLst>
              <a:ext uri="{FF2B5EF4-FFF2-40B4-BE49-F238E27FC236}">
                <a16:creationId xmlns:a16="http://schemas.microsoft.com/office/drawing/2014/main" id="{90AE1895-217F-9BF3-7AAD-5C5558A6DB1C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4727575" y="3851275"/>
            <a:ext cx="1588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90" name="Line 15">
            <a:extLst>
              <a:ext uri="{FF2B5EF4-FFF2-40B4-BE49-F238E27FC236}">
                <a16:creationId xmlns:a16="http://schemas.microsoft.com/office/drawing/2014/main" id="{D8E5FA74-5238-FA77-386E-FA59465B3581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6337300" y="3851275"/>
            <a:ext cx="1588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91" name="Line 16">
            <a:extLst>
              <a:ext uri="{FF2B5EF4-FFF2-40B4-BE49-F238E27FC236}">
                <a16:creationId xmlns:a16="http://schemas.microsoft.com/office/drawing/2014/main" id="{0C69AF25-D196-753C-0A7D-73CB54C0E5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35475" y="2873375"/>
            <a:ext cx="0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0492" name="Line 17">
            <a:extLst>
              <a:ext uri="{FF2B5EF4-FFF2-40B4-BE49-F238E27FC236}">
                <a16:creationId xmlns:a16="http://schemas.microsoft.com/office/drawing/2014/main" id="{1E734DE4-D47E-F812-450E-86486F271030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4727575" y="2911475"/>
            <a:ext cx="1588" cy="67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20493" name="Picture 5" descr="D:\A+\new icons\CPU.png">
            <a:extLst>
              <a:ext uri="{FF2B5EF4-FFF2-40B4-BE49-F238E27FC236}">
                <a16:creationId xmlns:a16="http://schemas.microsoft.com/office/drawing/2014/main" id="{65BC0E6E-8F37-713A-D2E3-0A619320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88" y="1752600"/>
            <a:ext cx="1027112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5213C62-C706-3940-B540-F8AB6E893D14}"/>
              </a:ext>
            </a:extLst>
          </p:cNvPr>
          <p:cNvSpPr/>
          <p:nvPr/>
        </p:nvSpPr>
        <p:spPr>
          <a:xfrm>
            <a:off x="2201863" y="4648200"/>
            <a:ext cx="1455737" cy="70961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Hard Drive Controller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3B6BD07-1897-4845-FE1E-5185311FF4E8}"/>
              </a:ext>
            </a:extLst>
          </p:cNvPr>
          <p:cNvSpPr/>
          <p:nvPr/>
        </p:nvSpPr>
        <p:spPr>
          <a:xfrm>
            <a:off x="3863975" y="4648200"/>
            <a:ext cx="1455738" cy="70802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Video Controller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58C366C-1BAF-CD14-2BE1-9689592CD7CD}"/>
              </a:ext>
            </a:extLst>
          </p:cNvPr>
          <p:cNvSpPr/>
          <p:nvPr/>
        </p:nvSpPr>
        <p:spPr>
          <a:xfrm>
            <a:off x="5481638" y="4648200"/>
            <a:ext cx="1457325" cy="70961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Memory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68913EA-D66F-055D-5602-F56E750C5D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Storage Devices</a:t>
            </a:r>
          </a:p>
        </p:txBody>
      </p:sp>
      <p:pic>
        <p:nvPicPr>
          <p:cNvPr id="22531" name="Picture 13" descr="C:\WIP\A+\images\Hardrive.png">
            <a:extLst>
              <a:ext uri="{FF2B5EF4-FFF2-40B4-BE49-F238E27FC236}">
                <a16:creationId xmlns:a16="http://schemas.microsoft.com/office/drawing/2014/main" id="{AA942D36-FF19-1391-8771-DE28CB8B5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040063"/>
            <a:ext cx="33528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4" descr="C:\WIP\A+\images\USB-Flash-drive.png">
            <a:extLst>
              <a:ext uri="{FF2B5EF4-FFF2-40B4-BE49-F238E27FC236}">
                <a16:creationId xmlns:a16="http://schemas.microsoft.com/office/drawing/2014/main" id="{DC06D20D-69EF-F4D2-EB35-4FBDF382D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43263"/>
            <a:ext cx="25527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 descr="C:\Documents and Settings\kpopen.LOGOPS\My Documents\My Pictures\external HD.jpg">
            <a:extLst>
              <a:ext uri="{FF2B5EF4-FFF2-40B4-BE49-F238E27FC236}">
                <a16:creationId xmlns:a16="http://schemas.microsoft.com/office/drawing/2014/main" id="{D876FC9F-6814-E3A9-7EF1-BD5999564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590800"/>
            <a:ext cx="2514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EE8F55AB-5DC8-E2B1-5575-B1758C2E1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1708150"/>
            <a:ext cx="4338637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CC65BD77-64BA-99C1-CCC8-4CC3AE92F9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Power Supplies</a:t>
            </a:r>
          </a:p>
        </p:txBody>
      </p:sp>
      <p:sp>
        <p:nvSpPr>
          <p:cNvPr id="24580" name="Line 10">
            <a:extLst>
              <a:ext uri="{FF2B5EF4-FFF2-40B4-BE49-F238E27FC236}">
                <a16:creationId xmlns:a16="http://schemas.microsoft.com/office/drawing/2014/main" id="{776F99E1-F24B-0885-6596-EABAC9270C7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84550" y="2581275"/>
            <a:ext cx="2479675" cy="771525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4581" name="Line 12">
            <a:extLst>
              <a:ext uri="{FF2B5EF4-FFF2-40B4-BE49-F238E27FC236}">
                <a16:creationId xmlns:a16="http://schemas.microsoft.com/office/drawing/2014/main" id="{C746E0C4-DE00-49E3-F35D-000B03E8F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7675" y="5334000"/>
            <a:ext cx="1508125" cy="38100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4582" name="Line 13">
            <a:extLst>
              <a:ext uri="{FF2B5EF4-FFF2-40B4-BE49-F238E27FC236}">
                <a16:creationId xmlns:a16="http://schemas.microsoft.com/office/drawing/2014/main" id="{5B300F4C-1E52-E565-B03D-409E3EEF8C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9750" y="4192588"/>
            <a:ext cx="1344613" cy="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3151D7D-EED0-DCA8-4429-CEADF2CAAB2E}"/>
              </a:ext>
            </a:extLst>
          </p:cNvPr>
          <p:cNvSpPr/>
          <p:nvPr/>
        </p:nvSpPr>
        <p:spPr>
          <a:xfrm>
            <a:off x="1547813" y="5487988"/>
            <a:ext cx="1900237" cy="4556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Socket for Power Cord</a:t>
            </a:r>
          </a:p>
        </p:txBody>
      </p:sp>
      <p:sp>
        <p:nvSpPr>
          <p:cNvPr id="24584" name="Line 14">
            <a:extLst>
              <a:ext uri="{FF2B5EF4-FFF2-40B4-BE49-F238E27FC236}">
                <a16:creationId xmlns:a16="http://schemas.microsoft.com/office/drawing/2014/main" id="{D7A0948E-AA74-364C-7B95-4ADCC3E15B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951413"/>
            <a:ext cx="1411288" cy="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D186BD6-FA59-9C42-3FB7-67A90325BD4B}"/>
              </a:ext>
            </a:extLst>
          </p:cNvPr>
          <p:cNvSpPr/>
          <p:nvPr/>
        </p:nvSpPr>
        <p:spPr>
          <a:xfrm>
            <a:off x="1547813" y="4724400"/>
            <a:ext cx="1900237" cy="45561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>
                <a:solidFill>
                  <a:schemeClr val="tx1"/>
                </a:solidFill>
              </a:rPr>
              <a:t>Power Switch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2A4C250-0892-ADA4-A75E-5A213EE9EBC9}"/>
              </a:ext>
            </a:extLst>
          </p:cNvPr>
          <p:cNvSpPr/>
          <p:nvPr/>
        </p:nvSpPr>
        <p:spPr>
          <a:xfrm>
            <a:off x="1547813" y="3963988"/>
            <a:ext cx="1900237" cy="4556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Voltage Switch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0A8A10B-A701-C989-4359-1560D60A4062}"/>
              </a:ext>
            </a:extLst>
          </p:cNvPr>
          <p:cNvSpPr/>
          <p:nvPr/>
        </p:nvSpPr>
        <p:spPr>
          <a:xfrm>
            <a:off x="1547813" y="2352675"/>
            <a:ext cx="1900237" cy="45561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Fan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333EB7-1C7D-B4D4-89ED-B2920BAD13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384" r="47543" b="17397"/>
          <a:stretch/>
        </p:blipFill>
        <p:spPr>
          <a:xfrm>
            <a:off x="3048000" y="1554647"/>
            <a:ext cx="3917302" cy="397419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6627" name="Rectangle 2">
            <a:extLst>
              <a:ext uri="{FF2B5EF4-FFF2-40B4-BE49-F238E27FC236}">
                <a16:creationId xmlns:a16="http://schemas.microsoft.com/office/drawing/2014/main" id="{37F1F349-BA0E-FAE0-6B49-AE569BA175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Cooling Systems</a:t>
            </a:r>
          </a:p>
        </p:txBody>
      </p:sp>
      <p:sp>
        <p:nvSpPr>
          <p:cNvPr id="26628" name="Line 9">
            <a:extLst>
              <a:ext uri="{FF2B5EF4-FFF2-40B4-BE49-F238E27FC236}">
                <a16:creationId xmlns:a16="http://schemas.microsoft.com/office/drawing/2014/main" id="{A143B1F6-ECA1-CCE6-232D-4AD9FE82E0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2200" y="3648075"/>
            <a:ext cx="9858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598C08-FA7C-8C17-C6A9-6CC702EF902F}"/>
              </a:ext>
            </a:extLst>
          </p:cNvPr>
          <p:cNvSpPr/>
          <p:nvPr/>
        </p:nvSpPr>
        <p:spPr>
          <a:xfrm>
            <a:off x="1644650" y="3421063"/>
            <a:ext cx="852488" cy="4556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Fan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AC393FD2-49A7-BF7A-DBFD-C6BD3D200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1371600"/>
            <a:ext cx="5060950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>
            <a:extLst>
              <a:ext uri="{FF2B5EF4-FFF2-40B4-BE49-F238E27FC236}">
                <a16:creationId xmlns:a16="http://schemas.microsoft.com/office/drawing/2014/main" id="{6567F2D3-511A-EA61-C735-6ADB160CD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Expansion Cards</a:t>
            </a:r>
          </a:p>
        </p:txBody>
      </p:sp>
      <p:sp>
        <p:nvSpPr>
          <p:cNvPr id="28676" name="Text Box 21">
            <a:extLst>
              <a:ext uri="{FF2B5EF4-FFF2-40B4-BE49-F238E27FC236}">
                <a16:creationId xmlns:a16="http://schemas.microsoft.com/office/drawing/2014/main" id="{5AF56DD1-A5CE-9DB0-28B5-2C1B7403F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709738"/>
            <a:ext cx="1274762" cy="331787"/>
          </a:xfrm>
          <a:prstGeom prst="rect">
            <a:avLst/>
          </a:prstGeom>
          <a:solidFill>
            <a:srgbClr val="DDDDD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rgbClr val="787878"/>
            </a:outerShdw>
          </a:effec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600"/>
              <a:t>Cooling Fan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FF4DA8E-6F98-C65F-E96B-1775084F4E86}"/>
              </a:ext>
            </a:extLst>
          </p:cNvPr>
          <p:cNvSpPr/>
          <p:nvPr/>
        </p:nvSpPr>
        <p:spPr>
          <a:xfrm>
            <a:off x="4343400" y="1647825"/>
            <a:ext cx="1509713" cy="45561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Cooling Fan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C0B5670-D5E9-B39A-361B-3E79166ADB7E}"/>
              </a:ext>
            </a:extLst>
          </p:cNvPr>
          <p:cNvSpPr/>
          <p:nvPr/>
        </p:nvSpPr>
        <p:spPr>
          <a:xfrm>
            <a:off x="5600700" y="4954588"/>
            <a:ext cx="1371600" cy="4556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Connector</a:t>
            </a:r>
          </a:p>
        </p:txBody>
      </p:sp>
      <p:sp>
        <p:nvSpPr>
          <p:cNvPr id="28679" name="Line 66">
            <a:extLst>
              <a:ext uri="{FF2B5EF4-FFF2-40B4-BE49-F238E27FC236}">
                <a16:creationId xmlns:a16="http://schemas.microsoft.com/office/drawing/2014/main" id="{8730C9BE-07AE-F9F7-EE72-FC05DBEF83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103438"/>
            <a:ext cx="0" cy="1020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8680" name="Line 66">
            <a:extLst>
              <a:ext uri="{FF2B5EF4-FFF2-40B4-BE49-F238E27FC236}">
                <a16:creationId xmlns:a16="http://schemas.microsoft.com/office/drawing/2014/main" id="{DE801D90-7752-DC48-1AE8-200CC7E9ED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02300" y="4343400"/>
            <a:ext cx="566738" cy="611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8681" name="Line 66">
            <a:extLst>
              <a:ext uri="{FF2B5EF4-FFF2-40B4-BE49-F238E27FC236}">
                <a16:creationId xmlns:a16="http://schemas.microsoft.com/office/drawing/2014/main" id="{A978FE7B-D214-533A-BD18-032B1D61D1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8150" y="4343400"/>
            <a:ext cx="1035050" cy="763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97DB60D-D161-1859-F062-CC4EEF7A23EB}"/>
              </a:ext>
            </a:extLst>
          </p:cNvPr>
          <p:cNvSpPr/>
          <p:nvPr/>
        </p:nvSpPr>
        <p:spPr>
          <a:xfrm>
            <a:off x="1103313" y="4954588"/>
            <a:ext cx="1146175" cy="4556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Ports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95CF78D-B45C-95B0-BD0B-33904E14B2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Riser Cards</a:t>
            </a:r>
          </a:p>
        </p:txBody>
      </p:sp>
      <p:pic>
        <p:nvPicPr>
          <p:cNvPr id="30723" name="Picture 1">
            <a:extLst>
              <a:ext uri="{FF2B5EF4-FFF2-40B4-BE49-F238E27FC236}">
                <a16:creationId xmlns:a16="http://schemas.microsoft.com/office/drawing/2014/main" id="{0A164268-282B-0DE1-90AC-8A64F7616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0"/>
            <a:ext cx="62484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7">
            <a:extLst>
              <a:ext uri="{FF2B5EF4-FFF2-40B4-BE49-F238E27FC236}">
                <a16:creationId xmlns:a16="http://schemas.microsoft.com/office/drawing/2014/main" id="{A23CA233-A744-8DF8-D60C-0B8F9C7F4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Firmware</a:t>
            </a:r>
          </a:p>
        </p:txBody>
      </p:sp>
      <p:sp>
        <p:nvSpPr>
          <p:cNvPr id="32771" name="Text Box 1028">
            <a:extLst>
              <a:ext uri="{FF2B5EF4-FFF2-40B4-BE49-F238E27FC236}">
                <a16:creationId xmlns:a16="http://schemas.microsoft.com/office/drawing/2014/main" id="{74B74AAD-093E-23DF-BCC2-FE005C381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75" y="3775075"/>
            <a:ext cx="19192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100" b="1"/>
              <a:t>Firmware_update.exe</a:t>
            </a:r>
            <a:endParaRPr lang="en-US" altLang="th-TH" sz="1100" b="1">
              <a:latin typeface="Arial Unicode MS" panose="020B0604020202020204" pitchFamily="34" charset="-128"/>
            </a:endParaRPr>
          </a:p>
        </p:txBody>
      </p:sp>
      <p:sp>
        <p:nvSpPr>
          <p:cNvPr id="32772" name="Text Box 1030">
            <a:extLst>
              <a:ext uri="{FF2B5EF4-FFF2-40B4-BE49-F238E27FC236}">
                <a16:creationId xmlns:a16="http://schemas.microsoft.com/office/drawing/2014/main" id="{C1E9A606-28C2-17C1-FB13-E0BF2B181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75" y="5878513"/>
            <a:ext cx="23256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100" b="1"/>
              <a:t>Programmable ROM Chip</a:t>
            </a:r>
          </a:p>
        </p:txBody>
      </p:sp>
      <p:sp>
        <p:nvSpPr>
          <p:cNvPr id="32773" name="Text Box 1031">
            <a:extLst>
              <a:ext uri="{FF2B5EF4-FFF2-40B4-BE49-F238E27FC236}">
                <a16:creationId xmlns:a16="http://schemas.microsoft.com/office/drawing/2014/main" id="{12C170B0-E155-D96F-1373-2AED6797E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452563"/>
            <a:ext cx="19192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100" b="1"/>
              <a:t>Internet</a:t>
            </a:r>
            <a:endParaRPr lang="en-US" altLang="th-TH" sz="1100" b="1">
              <a:latin typeface="Arial Unicode MS" panose="020B0604020202020204" pitchFamily="34" charset="-128"/>
            </a:endParaRPr>
          </a:p>
        </p:txBody>
      </p:sp>
      <p:sp>
        <p:nvSpPr>
          <p:cNvPr id="32774" name="Text Box 1032">
            <a:extLst>
              <a:ext uri="{FF2B5EF4-FFF2-40B4-BE49-F238E27FC236}">
                <a16:creationId xmlns:a16="http://schemas.microsoft.com/office/drawing/2014/main" id="{EFB49259-2D91-BC98-4666-530814929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4802188"/>
            <a:ext cx="15509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100" b="1"/>
              <a:t>Firmware Manufacturer</a:t>
            </a:r>
            <a:endParaRPr lang="en-US" altLang="th-TH" sz="1100" b="1">
              <a:latin typeface="Arial Unicode MS" panose="020B0604020202020204" pitchFamily="34" charset="-128"/>
            </a:endParaRPr>
          </a:p>
        </p:txBody>
      </p:sp>
      <p:sp>
        <p:nvSpPr>
          <p:cNvPr id="32775" name="Line 1034">
            <a:extLst>
              <a:ext uri="{FF2B5EF4-FFF2-40B4-BE49-F238E27FC236}">
                <a16:creationId xmlns:a16="http://schemas.microsoft.com/office/drawing/2014/main" id="{627E668F-2EFA-991E-9C64-B9F1398D0D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4225" y="4079875"/>
            <a:ext cx="0" cy="78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2776" name="Freeform 1035">
            <a:extLst>
              <a:ext uri="{FF2B5EF4-FFF2-40B4-BE49-F238E27FC236}">
                <a16:creationId xmlns:a16="http://schemas.microsoft.com/office/drawing/2014/main" id="{C51E2E23-CD31-2677-BFD6-DAB598A30BBB}"/>
              </a:ext>
            </a:extLst>
          </p:cNvPr>
          <p:cNvSpPr>
            <a:spLocks/>
          </p:cNvSpPr>
          <p:nvPr/>
        </p:nvSpPr>
        <p:spPr bwMode="auto">
          <a:xfrm>
            <a:off x="3289300" y="1689100"/>
            <a:ext cx="1708150" cy="2420938"/>
          </a:xfrm>
          <a:custGeom>
            <a:avLst/>
            <a:gdLst>
              <a:gd name="T0" fmla="*/ 0 w 1103"/>
              <a:gd name="T1" fmla="*/ 2147483646 h 2814"/>
              <a:gd name="T2" fmla="*/ 2147483646 w 1103"/>
              <a:gd name="T3" fmla="*/ 0 h 2814"/>
              <a:gd name="T4" fmla="*/ 2147483646 w 1103"/>
              <a:gd name="T5" fmla="*/ 2147483646 h 2814"/>
              <a:gd name="T6" fmla="*/ 0 w 1103"/>
              <a:gd name="T7" fmla="*/ 2147483646 h 2814"/>
              <a:gd name="T8" fmla="*/ 0 60000 65536"/>
              <a:gd name="T9" fmla="*/ 0 60000 65536"/>
              <a:gd name="T10" fmla="*/ 0 60000 65536"/>
              <a:gd name="T11" fmla="*/ 0 60000 65536"/>
              <a:gd name="T12" fmla="*/ 0 w 1103"/>
              <a:gd name="T13" fmla="*/ 0 h 2814"/>
              <a:gd name="T14" fmla="*/ 1103 w 1103"/>
              <a:gd name="T15" fmla="*/ 2814 h 28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03" h="2814">
                <a:moveTo>
                  <a:pt x="0" y="2082"/>
                </a:moveTo>
                <a:lnTo>
                  <a:pt x="1103" y="0"/>
                </a:lnTo>
                <a:lnTo>
                  <a:pt x="1095" y="2814"/>
                </a:lnTo>
                <a:lnTo>
                  <a:pt x="0" y="208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FE7FF"/>
              </a:gs>
            </a:gsLst>
            <a:lin ang="0" scaled="1"/>
          </a:gradFill>
          <a:ln w="31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TH"/>
          </a:p>
        </p:txBody>
      </p:sp>
      <p:sp>
        <p:nvSpPr>
          <p:cNvPr id="32777" name="Text Box 1037">
            <a:extLst>
              <a:ext uri="{FF2B5EF4-FFF2-40B4-BE49-F238E27FC236}">
                <a16:creationId xmlns:a16="http://schemas.microsoft.com/office/drawing/2014/main" id="{EB3E11BE-5999-AE08-2E75-7A85D68B0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4113" y="1814513"/>
            <a:ext cx="405447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}/* Startup sequence */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if ((usd=socket(AF_INET,SOCK_DGRAM,IPPROTO_UDP))==-1)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	{perror ("socket");exit(1);}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setup_receive(usd, INADDR_ANY, udp_local_port);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setup_transmit(usd, hostname, NTP_PORT);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primary_loop(usd, probe_count, cycle_time);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close(usd);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   return 0;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th-TH" sz="1000"/>
              <a:t>}</a:t>
            </a:r>
          </a:p>
        </p:txBody>
      </p:sp>
      <p:sp>
        <p:nvSpPr>
          <p:cNvPr id="32778" name="Rectangle 1038">
            <a:extLst>
              <a:ext uri="{FF2B5EF4-FFF2-40B4-BE49-F238E27FC236}">
                <a16:creationId xmlns:a16="http://schemas.microsoft.com/office/drawing/2014/main" id="{AA7AEBB2-69CE-59D4-8541-7B3260E01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7450" y="1714500"/>
            <a:ext cx="3975100" cy="24034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h-TH" altLang="th-TH" sz="1800"/>
          </a:p>
        </p:txBody>
      </p:sp>
      <p:sp>
        <p:nvSpPr>
          <p:cNvPr id="32779" name="Line 1039">
            <a:extLst>
              <a:ext uri="{FF2B5EF4-FFF2-40B4-BE49-F238E27FC236}">
                <a16:creationId xmlns:a16="http://schemas.microsoft.com/office/drawing/2014/main" id="{A969E375-1666-4EFC-AB09-51068B553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1447800"/>
            <a:ext cx="20638" cy="1738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2780" name="Line 1041">
            <a:extLst>
              <a:ext uri="{FF2B5EF4-FFF2-40B4-BE49-F238E27FC236}">
                <a16:creationId xmlns:a16="http://schemas.microsoft.com/office/drawing/2014/main" id="{6E007E29-95E6-0652-9742-D37F88666F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0925" y="3316288"/>
            <a:ext cx="1985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2781" name="Line 1042">
            <a:extLst>
              <a:ext uri="{FF2B5EF4-FFF2-40B4-BE49-F238E27FC236}">
                <a16:creationId xmlns:a16="http://schemas.microsoft.com/office/drawing/2014/main" id="{F99FCC2F-960D-3472-D43D-198F61BE9A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7275" y="3468688"/>
            <a:ext cx="19796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2782" name="Line 1043">
            <a:extLst>
              <a:ext uri="{FF2B5EF4-FFF2-40B4-BE49-F238E27FC236}">
                <a16:creationId xmlns:a16="http://schemas.microsoft.com/office/drawing/2014/main" id="{BAFF5B70-99F9-E51B-E095-7DF3713AA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2038" y="2614613"/>
            <a:ext cx="0" cy="714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2783" name="Line 1044">
            <a:extLst>
              <a:ext uri="{FF2B5EF4-FFF2-40B4-BE49-F238E27FC236}">
                <a16:creationId xmlns:a16="http://schemas.microsoft.com/office/drawing/2014/main" id="{A105B25C-4071-25CE-89EE-ACFC9F5B9B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2038" y="3465513"/>
            <a:ext cx="0" cy="714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32784" name="Picture 6" descr="D:\A+\new icons\internet.png">
            <a:extLst>
              <a:ext uri="{FF2B5EF4-FFF2-40B4-BE49-F238E27FC236}">
                <a16:creationId xmlns:a16="http://schemas.microsoft.com/office/drawing/2014/main" id="{911245B2-EC70-2BCD-0C31-F791B8872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814513"/>
            <a:ext cx="8763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5" name="Picture 3" descr="D:\A+\new icons\building_1.png">
            <a:extLst>
              <a:ext uri="{FF2B5EF4-FFF2-40B4-BE49-F238E27FC236}">
                <a16:creationId xmlns:a16="http://schemas.microsoft.com/office/drawing/2014/main" id="{CA356B7D-5C83-5EFD-28D8-70D45CF82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4117975"/>
            <a:ext cx="97472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6" name="Picture 2" descr="D:\A+\new icons\chip.png">
            <a:extLst>
              <a:ext uri="{FF2B5EF4-FFF2-40B4-BE49-F238E27FC236}">
                <a16:creationId xmlns:a16="http://schemas.microsoft.com/office/drawing/2014/main" id="{4E33375A-5E2D-3BB8-F3CD-F343BD8AC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88" y="4867275"/>
            <a:ext cx="604837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7" name="Picture 7" descr="D:\A+\new icons\software.png">
            <a:extLst>
              <a:ext uri="{FF2B5EF4-FFF2-40B4-BE49-F238E27FC236}">
                <a16:creationId xmlns:a16="http://schemas.microsoft.com/office/drawing/2014/main" id="{7C3CA20F-8A4C-8D14-05F6-8E1BCF0BC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3" y="3186113"/>
            <a:ext cx="5619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755BD0B-A48E-B34A-5CBB-21B07620F3E0}"/>
              </a:ext>
            </a:extLst>
          </p:cNvPr>
          <p:cNvSpPr/>
          <p:nvPr/>
        </p:nvSpPr>
        <p:spPr>
          <a:xfrm>
            <a:off x="2403475" y="1403350"/>
            <a:ext cx="1765300" cy="6223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tx1"/>
                </a:solidFill>
              </a:rPr>
              <a:t>Contains code to fix errors or support new hardware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8D262A24-7FBC-8938-6632-FB422071D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22388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Line 66">
            <a:extLst>
              <a:ext uri="{FF2B5EF4-FFF2-40B4-BE49-F238E27FC236}">
                <a16:creationId xmlns:a16="http://schemas.microsoft.com/office/drawing/2014/main" id="{ED59F747-B349-ADDB-1025-110479D384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1903413"/>
            <a:ext cx="381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100217A8-FCCB-5A83-EFA8-FF691E953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The System BIOS</a:t>
            </a:r>
          </a:p>
        </p:txBody>
      </p:sp>
      <p:sp>
        <p:nvSpPr>
          <p:cNvPr id="34821" name="Line 4">
            <a:extLst>
              <a:ext uri="{FF2B5EF4-FFF2-40B4-BE49-F238E27FC236}">
                <a16:creationId xmlns:a16="http://schemas.microsoft.com/office/drawing/2014/main" id="{E912954A-F9FC-D990-4F6E-C58194742058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5339556" y="5922170"/>
            <a:ext cx="523875" cy="11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C9E6FE5-B0A4-D626-3FF4-DAF3C08B5313}"/>
              </a:ext>
            </a:extLst>
          </p:cNvPr>
          <p:cNvSpPr/>
          <p:nvPr/>
        </p:nvSpPr>
        <p:spPr>
          <a:xfrm>
            <a:off x="990600" y="1752600"/>
            <a:ext cx="1828800" cy="3048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ROM BIOS Chip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>
            <a:extLst>
              <a:ext uri="{FF2B5EF4-FFF2-40B4-BE49-F238E27FC236}">
                <a16:creationId xmlns:a16="http://schemas.microsoft.com/office/drawing/2014/main" id="{686ADE95-237F-2E9A-1C12-276E49C3A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The POST</a:t>
            </a:r>
          </a:p>
        </p:txBody>
      </p:sp>
      <p:sp>
        <p:nvSpPr>
          <p:cNvPr id="36867" name="Rectangle 1027">
            <a:extLst>
              <a:ext uri="{FF2B5EF4-FFF2-40B4-BE49-F238E27FC236}">
                <a16:creationId xmlns:a16="http://schemas.microsoft.com/office/drawing/2014/main" id="{3E559D5A-4386-4EC6-9875-B21A9175AF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4638" y="2516188"/>
            <a:ext cx="3251200" cy="2189162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Power supply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CPU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BIOS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BIOS memory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Memory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I/O bus or I/O controller</a:t>
            </a:r>
          </a:p>
        </p:txBody>
      </p:sp>
      <p:pic>
        <p:nvPicPr>
          <p:cNvPr id="36868" name="Picture 4" descr="D:\A+\new icons\computer-with-check.png">
            <a:extLst>
              <a:ext uri="{FF2B5EF4-FFF2-40B4-BE49-F238E27FC236}">
                <a16:creationId xmlns:a16="http://schemas.microsoft.com/office/drawing/2014/main" id="{50CC714F-6905-3BFB-0DCA-968797AD5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2209800"/>
            <a:ext cx="1905000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04C941B-69E9-375C-C302-71D25CDB20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Floppy Drives </a:t>
            </a:r>
          </a:p>
        </p:txBody>
      </p:sp>
      <p:pic>
        <p:nvPicPr>
          <p:cNvPr id="38915" name="Picture 18" descr="D:\DropBox\A+Rework_OVS\A+ Hardware\source\FROM VANESSA\floppyback.tif">
            <a:extLst>
              <a:ext uri="{FF2B5EF4-FFF2-40B4-BE49-F238E27FC236}">
                <a16:creationId xmlns:a16="http://schemas.microsoft.com/office/drawing/2014/main" id="{DD21CE7B-34E6-35C7-F7D2-1933F7824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3278188"/>
            <a:ext cx="3092450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19" descr="C:\My Documents\Current\085801-graphics\floppydrive1.png">
            <a:extLst>
              <a:ext uri="{FF2B5EF4-FFF2-40B4-BE49-F238E27FC236}">
                <a16:creationId xmlns:a16="http://schemas.microsoft.com/office/drawing/2014/main" id="{D85DE7F1-9CEF-BB16-6018-CBE77709B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3" t="44092" r="25479" b="41275"/>
          <a:stretch>
            <a:fillRect/>
          </a:stretch>
        </p:blipFill>
        <p:spPr bwMode="auto">
          <a:xfrm>
            <a:off x="2643188" y="1611313"/>
            <a:ext cx="37782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0" descr="C:\My Documents\Current\085801-graphics\floppy front.jpe">
            <a:extLst>
              <a:ext uri="{FF2B5EF4-FFF2-40B4-BE49-F238E27FC236}">
                <a16:creationId xmlns:a16="http://schemas.microsoft.com/office/drawing/2014/main" id="{B38C5EBD-0287-6CC3-5DCD-779920C7B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438" y="3454400"/>
            <a:ext cx="2073275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21">
            <a:extLst>
              <a:ext uri="{FF2B5EF4-FFF2-40B4-BE49-F238E27FC236}">
                <a16:creationId xmlns:a16="http://schemas.microsoft.com/office/drawing/2014/main" id="{8852A51B-9F82-84BA-7925-FCF0FC926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475" y="2611438"/>
            <a:ext cx="277495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100" b="1"/>
              <a:t>Front view of 3.5-inch floppy disk drive</a:t>
            </a:r>
          </a:p>
        </p:txBody>
      </p:sp>
      <p:sp>
        <p:nvSpPr>
          <p:cNvPr id="38919" name="Text Box 22">
            <a:extLst>
              <a:ext uri="{FF2B5EF4-FFF2-40B4-BE49-F238E27FC236}">
                <a16:creationId xmlns:a16="http://schemas.microsoft.com/office/drawing/2014/main" id="{B53954B5-45AE-61B9-AB1E-7CAACDEE1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3525" y="5645150"/>
            <a:ext cx="14859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100" b="1"/>
              <a:t>3.5-inch floppy disk</a:t>
            </a:r>
          </a:p>
        </p:txBody>
      </p:sp>
      <p:sp>
        <p:nvSpPr>
          <p:cNvPr id="38920" name="Text Box 23">
            <a:extLst>
              <a:ext uri="{FF2B5EF4-FFF2-40B4-BE49-F238E27FC236}">
                <a16:creationId xmlns:a16="http://schemas.microsoft.com/office/drawing/2014/main" id="{F7386127-06E1-D14F-367D-ACC473257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5864225"/>
            <a:ext cx="2157413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100" b="1"/>
              <a:t>Rear view of floppy disk drive</a:t>
            </a:r>
          </a:p>
        </p:txBody>
      </p:sp>
      <p:sp>
        <p:nvSpPr>
          <p:cNvPr id="38921" name="Line 24">
            <a:extLst>
              <a:ext uri="{FF2B5EF4-FFF2-40B4-BE49-F238E27FC236}">
                <a16:creationId xmlns:a16="http://schemas.microsoft.com/office/drawing/2014/main" id="{BC47073D-E728-2239-8D68-C9887EF8A9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96938" y="4953000"/>
            <a:ext cx="1262062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38922" name="Line 26">
            <a:extLst>
              <a:ext uri="{FF2B5EF4-FFF2-40B4-BE49-F238E27FC236}">
                <a16:creationId xmlns:a16="http://schemas.microsoft.com/office/drawing/2014/main" id="{DD3BF015-1263-4FE5-0122-B589A75523F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16413" y="5029200"/>
            <a:ext cx="1295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785830-BA43-76EF-720D-A600359CD276}"/>
              </a:ext>
            </a:extLst>
          </p:cNvPr>
          <p:cNvSpPr/>
          <p:nvPr/>
        </p:nvSpPr>
        <p:spPr>
          <a:xfrm>
            <a:off x="280988" y="4745038"/>
            <a:ext cx="1354137" cy="4143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Data Cable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6FF3AB-9EB9-AA7D-08AB-16A3D1AA3BFD}"/>
              </a:ext>
            </a:extLst>
          </p:cNvPr>
          <p:cNvSpPr/>
          <p:nvPr/>
        </p:nvSpPr>
        <p:spPr>
          <a:xfrm>
            <a:off x="4830763" y="4822825"/>
            <a:ext cx="1354137" cy="41275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Power Cable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8" descr="C:\WIP\A+\speakers.png">
            <a:extLst>
              <a:ext uri="{FF2B5EF4-FFF2-40B4-BE49-F238E27FC236}">
                <a16:creationId xmlns:a16="http://schemas.microsoft.com/office/drawing/2014/main" id="{A8930B74-9778-02DE-8B72-38C3EDDBD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3684588"/>
            <a:ext cx="164623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6" descr="C:\WIP\A+\Computer_with_keyboard_and_mouse.png">
            <a:extLst>
              <a:ext uri="{FF2B5EF4-FFF2-40B4-BE49-F238E27FC236}">
                <a16:creationId xmlns:a16="http://schemas.microsoft.com/office/drawing/2014/main" id="{E7F31DC8-F2BC-3A7D-66D9-E8447BFC3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2347913"/>
            <a:ext cx="416083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3B49DE5C-CC5B-19F4-3496-739299DC4F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Common Computer Components</a:t>
            </a:r>
          </a:p>
        </p:txBody>
      </p:sp>
      <p:sp>
        <p:nvSpPr>
          <p:cNvPr id="6149" name="Line 4">
            <a:extLst>
              <a:ext uri="{FF2B5EF4-FFF2-40B4-BE49-F238E27FC236}">
                <a16:creationId xmlns:a16="http://schemas.microsoft.com/office/drawing/2014/main" id="{4B987FAA-43CC-57CB-99A5-B52727D5E394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033712" y="2163763"/>
            <a:ext cx="4984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150" name="Line 6">
            <a:extLst>
              <a:ext uri="{FF2B5EF4-FFF2-40B4-BE49-F238E27FC236}">
                <a16:creationId xmlns:a16="http://schemas.microsoft.com/office/drawing/2014/main" id="{B07C15DE-8C36-B5C3-28E7-E30498E796B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867275" y="2106613"/>
            <a:ext cx="4984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151" name="Line 8">
            <a:extLst>
              <a:ext uri="{FF2B5EF4-FFF2-40B4-BE49-F238E27FC236}">
                <a16:creationId xmlns:a16="http://schemas.microsoft.com/office/drawing/2014/main" id="{86D10DB7-7DE3-5EDC-A630-5D4FF75F462C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6021388" y="5778500"/>
            <a:ext cx="871538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152" name="Line 12">
            <a:extLst>
              <a:ext uri="{FF2B5EF4-FFF2-40B4-BE49-F238E27FC236}">
                <a16:creationId xmlns:a16="http://schemas.microsoft.com/office/drawing/2014/main" id="{1FE16CF0-E85D-97D8-7361-6357FEC9AD70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119937" y="3286126"/>
            <a:ext cx="4984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153" name="Line 14">
            <a:extLst>
              <a:ext uri="{FF2B5EF4-FFF2-40B4-BE49-F238E27FC236}">
                <a16:creationId xmlns:a16="http://schemas.microsoft.com/office/drawing/2014/main" id="{3A5C4A83-2A7C-DE01-EA8A-B5483A1F7BAF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1069975" y="3616325"/>
            <a:ext cx="7810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154" name="Line 19">
            <a:extLst>
              <a:ext uri="{FF2B5EF4-FFF2-40B4-BE49-F238E27FC236}">
                <a16:creationId xmlns:a16="http://schemas.microsoft.com/office/drawing/2014/main" id="{55200B17-9CC9-B8DA-E68D-A54E18F0865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51450" y="5362575"/>
            <a:ext cx="808038" cy="793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6155" name="Picture 24" descr="C:\WIP\A+\inkjet.png">
            <a:extLst>
              <a:ext uri="{FF2B5EF4-FFF2-40B4-BE49-F238E27FC236}">
                <a16:creationId xmlns:a16="http://schemas.microsoft.com/office/drawing/2014/main" id="{3E0F99A3-82AA-39C7-53E9-94922FC12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4014788"/>
            <a:ext cx="19431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C3F521-3781-E0E9-CF72-0FC66DA20927}"/>
              </a:ext>
            </a:extLst>
          </p:cNvPr>
          <p:cNvSpPr/>
          <p:nvPr/>
        </p:nvSpPr>
        <p:spPr>
          <a:xfrm>
            <a:off x="6630988" y="2762250"/>
            <a:ext cx="1476375" cy="274638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External Device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36F0E0B-52E4-2B29-3209-C661E9B06F78}"/>
              </a:ext>
            </a:extLst>
          </p:cNvPr>
          <p:cNvSpPr/>
          <p:nvPr/>
        </p:nvSpPr>
        <p:spPr>
          <a:xfrm>
            <a:off x="5486400" y="6078538"/>
            <a:ext cx="1476375" cy="2746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Input Devices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0FDCD5E-A9B8-1C27-031C-9755436ABEAF}"/>
              </a:ext>
            </a:extLst>
          </p:cNvPr>
          <p:cNvSpPr/>
          <p:nvPr/>
        </p:nvSpPr>
        <p:spPr>
          <a:xfrm>
            <a:off x="4378325" y="1639888"/>
            <a:ext cx="1476375" cy="2746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Display Device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1A3FD41-E1BD-0ADF-3CDA-5C50AA63BD84}"/>
              </a:ext>
            </a:extLst>
          </p:cNvPr>
          <p:cNvSpPr/>
          <p:nvPr/>
        </p:nvSpPr>
        <p:spPr>
          <a:xfrm>
            <a:off x="2544763" y="1639888"/>
            <a:ext cx="1476375" cy="2746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System Unit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CD6AD5D-8C9F-CDD8-DDED-E0839FD2A2A0}"/>
              </a:ext>
            </a:extLst>
          </p:cNvPr>
          <p:cNvSpPr/>
          <p:nvPr/>
        </p:nvSpPr>
        <p:spPr>
          <a:xfrm>
            <a:off x="742950" y="2995613"/>
            <a:ext cx="1476375" cy="2746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External Device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5AC6D47-CDEE-5103-D3AD-4B6A88748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Hard Drives</a:t>
            </a:r>
          </a:p>
        </p:txBody>
      </p:sp>
      <p:pic>
        <p:nvPicPr>
          <p:cNvPr id="40963" name="Picture 5" descr="C:\WIP\A+\images\Hardrive.png">
            <a:extLst>
              <a:ext uri="{FF2B5EF4-FFF2-40B4-BE49-F238E27FC236}">
                <a16:creationId xmlns:a16="http://schemas.microsoft.com/office/drawing/2014/main" id="{317ED420-7051-2CDB-4431-5CC0EFD7C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2773363"/>
            <a:ext cx="4343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D0FD0A4-DFF8-6701-55A1-46125EF0DC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Types of Hard Drives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6BF2F1BB-4C50-682A-CE8F-8738CDF68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2800350"/>
            <a:ext cx="3302000" cy="2457450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PATA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SCSI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SATA</a:t>
            </a:r>
          </a:p>
        </p:txBody>
      </p:sp>
      <p:pic>
        <p:nvPicPr>
          <p:cNvPr id="43012" name="Picture 1">
            <a:extLst>
              <a:ext uri="{FF2B5EF4-FFF2-40B4-BE49-F238E27FC236}">
                <a16:creationId xmlns:a16="http://schemas.microsoft.com/office/drawing/2014/main" id="{4E94DE53-BAF8-ACCD-B543-D4E538F4F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447800"/>
            <a:ext cx="434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ชื่อเรื่อง 1">
            <a:extLst>
              <a:ext uri="{FF2B5EF4-FFF2-40B4-BE49-F238E27FC236}">
                <a16:creationId xmlns:a16="http://schemas.microsoft.com/office/drawing/2014/main" id="{B3595381-C88D-09BD-D42F-2F67F4F7B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h-TH" sz="2000"/>
              <a:t>Types of Hard Drives</a:t>
            </a:r>
            <a:endParaRPr lang="en-US" altLang="en-US"/>
          </a:p>
        </p:txBody>
      </p:sp>
      <p:sp>
        <p:nvSpPr>
          <p:cNvPr id="45059" name="ตัวแทนเนื้อหา 2">
            <a:extLst>
              <a:ext uri="{FF2B5EF4-FFF2-40B4-BE49-F238E27FC236}">
                <a16:creationId xmlns:a16="http://schemas.microsoft.com/office/drawing/2014/main" id="{9E626BF2-D1C1-83D8-8D52-C3BFF9528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0450"/>
            <a:ext cx="8229600" cy="463550"/>
          </a:xfrm>
        </p:spPr>
        <p:txBody>
          <a:bodyPr/>
          <a:lstStyle/>
          <a:p>
            <a:r>
              <a:rPr lang="th-TH" altLang="en-US">
                <a:latin typeface="AngsanaUPC" panose="02020603050405020304" pitchFamily="18" charset="-34"/>
                <a:cs typeface="AngsanaUPC" panose="02020603050405020304" pitchFamily="18" charset="-34"/>
              </a:rPr>
              <a:t>อินเตอร์เฟสแบบ </a:t>
            </a:r>
            <a:r>
              <a:rPr lang="en-US" altLang="en-US">
                <a:latin typeface="AngsanaUPC" panose="02020603050405020304" pitchFamily="18" charset="-34"/>
                <a:cs typeface="AngsanaUPC" panose="02020603050405020304" pitchFamily="18" charset="-34"/>
              </a:rPr>
              <a:t>PATA </a:t>
            </a:r>
            <a:r>
              <a:rPr lang="th-TH" altLang="en-US">
                <a:latin typeface="AngsanaUPC" panose="02020603050405020304" pitchFamily="18" charset="-34"/>
                <a:cs typeface="AngsanaUPC" panose="02020603050405020304" pitchFamily="18" charset="-34"/>
              </a:rPr>
              <a:t>หรือ </a:t>
            </a:r>
            <a:r>
              <a:rPr lang="en-US" altLang="en-US">
                <a:latin typeface="AngsanaUPC" panose="02020603050405020304" pitchFamily="18" charset="-34"/>
                <a:cs typeface="AngsanaUPC" panose="02020603050405020304" pitchFamily="18" charset="-34"/>
              </a:rPr>
              <a:t>Parallel ATA</a:t>
            </a:r>
          </a:p>
          <a:p>
            <a:endParaRPr lang="en-US" altLang="en-US"/>
          </a:p>
        </p:txBody>
      </p:sp>
      <p:pic>
        <p:nvPicPr>
          <p:cNvPr id="45060" name="Picture 2" descr="C:\Users\Administrator\Desktop\pata.jpg">
            <a:extLst>
              <a:ext uri="{FF2B5EF4-FFF2-40B4-BE49-F238E27FC236}">
                <a16:creationId xmlns:a16="http://schemas.microsoft.com/office/drawing/2014/main" id="{D8DCC232-BA17-6EFA-33C3-0FC88EB29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22193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ตัวแทนเนื้อหา 2">
            <a:extLst>
              <a:ext uri="{FF2B5EF4-FFF2-40B4-BE49-F238E27FC236}">
                <a16:creationId xmlns:a16="http://schemas.microsoft.com/office/drawing/2014/main" id="{00AB0E1F-3DB1-D49B-90E3-FE7CD8CBF3CC}"/>
              </a:ext>
            </a:extLst>
          </p:cNvPr>
          <p:cNvSpPr txBox="1">
            <a:spLocks/>
          </p:cNvSpPr>
          <p:nvPr/>
        </p:nvSpPr>
        <p:spPr bwMode="auto">
          <a:xfrm>
            <a:off x="609600" y="3505200"/>
            <a:ext cx="82296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อินเตอร์เฟสแบบ </a:t>
            </a:r>
            <a:r>
              <a:rPr lang="en-US" dirty="0">
                <a:latin typeface="AngsanaUPC" panose="02020603050405020304" pitchFamily="18" charset="-34"/>
                <a:cs typeface="AngsanaUPC" panose="02020603050405020304" pitchFamily="18" charset="-34"/>
              </a:rPr>
              <a:t>SATA </a:t>
            </a:r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หรือ </a:t>
            </a:r>
            <a:r>
              <a:rPr lang="en-US" dirty="0">
                <a:latin typeface="AngsanaUPC" panose="02020603050405020304" pitchFamily="18" charset="-34"/>
                <a:cs typeface="AngsanaUPC" panose="02020603050405020304" pitchFamily="18" charset="-34"/>
              </a:rPr>
              <a:t>Serial ATA</a:t>
            </a:r>
            <a:endParaRPr lang="en-US" kern="0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45062" name="รูปภาพ 3">
            <a:extLst>
              <a:ext uri="{FF2B5EF4-FFF2-40B4-BE49-F238E27FC236}">
                <a16:creationId xmlns:a16="http://schemas.microsoft.com/office/drawing/2014/main" id="{78E20AF9-AEAE-D168-D9C9-576C6EB64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38575"/>
            <a:ext cx="23717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ABDBA32-9750-4FDF-2281-1ECCD62C27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Optical Disks</a:t>
            </a:r>
          </a:p>
        </p:txBody>
      </p:sp>
      <p:pic>
        <p:nvPicPr>
          <p:cNvPr id="47107" name="Picture 10" descr="CD">
            <a:extLst>
              <a:ext uri="{FF2B5EF4-FFF2-40B4-BE49-F238E27FC236}">
                <a16:creationId xmlns:a16="http://schemas.microsoft.com/office/drawing/2014/main" id="{069F5BB9-524F-E5E3-715D-F941C50F5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2630488"/>
            <a:ext cx="2184400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 Box 20">
            <a:extLst>
              <a:ext uri="{FF2B5EF4-FFF2-40B4-BE49-F238E27FC236}">
                <a16:creationId xmlns:a16="http://schemas.microsoft.com/office/drawing/2014/main" id="{EEB10722-10CF-701E-5171-85CA8ED8B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5" y="4730750"/>
            <a:ext cx="1158875" cy="307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400"/>
              <a:t>A CD-R disc</a:t>
            </a:r>
          </a:p>
        </p:txBody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C3352DB4-DF5E-71BC-DDB8-7ECCA2AF9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4267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CD-ROM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CD-R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CD-RW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DVD-ROM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DVD-R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DVD+R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DVD+R DL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DVD-RW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Dual Layer DVD-RW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DVD+RW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DVD-RAM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BD-ROM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BD-R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BD-RE</a:t>
            </a:r>
          </a:p>
          <a:p>
            <a:pPr eaLnBrk="1" hangingPunct="1">
              <a:lnSpc>
                <a:spcPct val="90000"/>
              </a:lnSpc>
              <a:buClr>
                <a:srgbClr val="009DDC"/>
              </a:buClr>
            </a:pPr>
            <a:endParaRPr lang="en-US" altLang="th-TH" sz="1600"/>
          </a:p>
        </p:txBody>
      </p:sp>
      <p:pic>
        <p:nvPicPr>
          <p:cNvPr id="47110" name="Picture 1">
            <a:extLst>
              <a:ext uri="{FF2B5EF4-FFF2-40B4-BE49-F238E27FC236}">
                <a16:creationId xmlns:a16="http://schemas.microsoft.com/office/drawing/2014/main" id="{9DCE38F3-9BAC-93AD-BE8F-12A7A9D33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63688"/>
            <a:ext cx="4191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2DD43856-8B56-8D29-448F-C42C1B6B1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h-TH" sz="2000" b="1" i="0">
                <a:latin typeface="Calibri" panose="020F0502020204030204" pitchFamily="34" charset="0"/>
                <a:cs typeface="Calibri" panose="020F0502020204030204" pitchFamily="34" charset="0"/>
              </a:rPr>
              <a:t>Optical Disks</a:t>
            </a:r>
            <a:endParaRPr lang="en-US" altLang="en-US"/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C4910E3-2AE0-B5BB-FA3F-7DC451A32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35050"/>
            <a:ext cx="8458200" cy="33242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indent="10795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</a:t>
            </a:r>
            <a:r>
              <a:rPr lang="th-TH" altLang="en-US" sz="16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  แผ่น </a:t>
            </a:r>
            <a:r>
              <a:rPr lang="en-US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DVD-R (Digital Versatile Disc-Recordable) </a:t>
            </a:r>
            <a:b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เป็นแผ่นที่สามารถบันทึกข้อมูลได้หลายครั้ง 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(Multi Section)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จนกว่าจะเต็มแผ่น โดยสามารถบันทึกข้อมูลใหม่ต่อจากข้อมูลเก่าไปเรื่อยๆ จนเต็มแผ่น เมื่อบันทึกข้อมูลแล้วไม่สามารถลบหรือบันทึกข้อมูลใหม่ทับบนข้อ มูลเดิมที่บันทึกไปแล้วได้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</a:t>
            </a:r>
            <a:r>
              <a:rPr lang="th-TH" altLang="en-US" sz="16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  แผ่น </a:t>
            </a:r>
            <a:r>
              <a:rPr lang="en-US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DVD+R (Digital Versatile Disc+Recordable)</a:t>
            </a:r>
            <a:br>
              <a:rPr lang="en-US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เป็นแผ่นที่สามารถบันทึกข้อมูลได้หลายครั้ง 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(Multi Section)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จนกว่าจะเต็มแผ่น โดยสามารถบันทึกข้อมูลใหม่ต่อจากข้อมูลเก่าไปเรื่อยๆ จนเต็มแผ่น เมื่อบันทึกข้อมูลแล้วไม่สามารถลบหรือบันทึกข้อมูลใหม่ทับบนข้อ มูลเดิมที่บันทึกไปแล้วได้</a:t>
            </a:r>
            <a:endParaRPr lang="th-TH" altLang="en-US" sz="2400" b="1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C18AF6E2-7436-B81C-A749-2DD0614D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h-TH" sz="2000" b="1" i="0">
                <a:latin typeface="Calibri" panose="020F0502020204030204" pitchFamily="34" charset="0"/>
                <a:cs typeface="Calibri" panose="020F0502020204030204" pitchFamily="34" charset="0"/>
              </a:rPr>
              <a:t>Optical Disks</a:t>
            </a:r>
            <a:endParaRPr lang="en-US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75EFF53-E5F3-E364-CFF6-B44B3D230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027113"/>
            <a:ext cx="8458200" cy="5664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indent="107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</a:t>
            </a:r>
            <a:r>
              <a:rPr lang="th-TH" altLang="en-US" sz="16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</a:t>
            </a:r>
            <a:r>
              <a:rPr lang="th-TH" altLang="en-US" sz="24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   </a:t>
            </a:r>
            <a:r>
              <a:rPr lang="th-TH" altLang="en-US" sz="3200" b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ความแตกต่าง</a:t>
            </a:r>
          </a:p>
          <a:p>
            <a:pPr>
              <a:buFont typeface="Arial Black" panose="020B0604020202020204" pitchFamily="34" charset="0"/>
              <a:buAutoNum type="arabicPeriod"/>
            </a:pP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ความเข้ากันได้ของเครื่องเล่น ช่วงแรกแผ่น –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จะเข้ากันได้กับเครื่องเล่นได้มากกว่า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แต่ปัจจุบันเครื่องเล่นสมัยใหม่ เข้ากันได้มากขึ้นแล้ว</a:t>
            </a:r>
          </a:p>
          <a:p>
            <a:pPr>
              <a:buFont typeface="Arial Black" panose="020B0604020202020204" pitchFamily="34" charset="0"/>
              <a:buAutoNum type="arabicPeriod"/>
            </a:pP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ระยะห่างของข้อมูลในการบันทึกแบบ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Multi Session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เปรียบเทียบโดยใช้ข้อมูลขนาดเท่ากันบันทึกข้อมูลลงบนแผ่น –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และ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เรื่อยๆจนเต็มแผ่น ผลคือ แผ่น -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จะเสียพื้นที่ในการเพิ่มมากกว่าแบบ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เล็กน้อย แต่ความจุรวมจะมากกว่าแผ่น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จะสามารถบันทึกข้อมูลได้น้อยกว่า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เนื่องจาก –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จะใช้พื้นที่ระหว่าง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Multi Session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มากกว่า +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จึงทำให้สามารถบันทึกข้อมูลได้น้อยกว่านั่นเอง</a:t>
            </a:r>
          </a:p>
          <a:p>
            <a:pPr>
              <a:buFont typeface="Arial Black" panose="020B0604020202020204" pitchFamily="34" charset="0"/>
              <a:buAutoNum type="arabicPeriod"/>
            </a:pP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 ค่าย 2 มาตรฐาน เกิดจากการรวมกลุ่มของผู้ผลิตชั้นนำ กำหนดมาตรฐานขึ้นมา 2 กลุ่มคือ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a.DVD Forum (DVD-RW)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เป็นมาตรฐานแรกเกิดจากการร่วมกลุ่มระหว่าง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Pioneer Toshiba Panasonic NEC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และ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Sanyo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เป็นผู้ดูแลมาตรฐาน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DVD-R/RW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b.DVD Alliance (DVD+RW)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เกิดจากการรวมกลุ่มกันระหว่าง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HP Philips Sony Yamaha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และ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Mitsubishi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เป็นผู้ดูแลมาตรฐาน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DVD+R/RW</a:t>
            </a:r>
            <a:endParaRPr lang="th-TH" altLang="en-US" sz="240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buFont typeface="Arial Black" panose="020B0604020202020204" pitchFamily="34" charset="0"/>
              <a:buAutoNum type="arabicPeriod"/>
            </a:pP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เนื่องจาก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DVD+R/RW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ถูกพัฒนาภายหลัง จึงได้แก้ไขข้อผิดพลาดของ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DVD-R/RW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ให้สามารถหยุดการเขียนและเขียนต่อได้ทันที โดยไม่ต้องเสียเวลารอและใช้เทคโนโลยี </a:t>
            </a:r>
            <a:r>
              <a:rPr lang="en-US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Lossless Linking </a:t>
            </a:r>
            <a:r>
              <a:rPr lang="th-TH" altLang="en-US" sz="240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ทำให้เพิ่มประสิทธิภาพการบันทึกและการอ่านข้อมูล ใช้งานได้ง่ายและสะดวกขึ้น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48B3F5B1-F5C5-74E0-446A-628590AD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17654355-280A-E55C-239E-A2B7B3F69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66800"/>
            <a:ext cx="8534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 b="1">
                <a:solidFill>
                  <a:srgbClr val="FF0000"/>
                </a:solidFill>
              </a:rPr>
              <a:t> </a:t>
            </a:r>
            <a:r>
              <a:rPr lang="th-TH" altLang="en-US" sz="1600" b="1" u="sng">
                <a:solidFill>
                  <a:srgbClr val="FF0000"/>
                </a:solidFill>
              </a:rPr>
              <a:t>แผ่น </a:t>
            </a:r>
            <a:r>
              <a:rPr lang="en-US" altLang="en-US" sz="1600" b="1" u="sng">
                <a:solidFill>
                  <a:srgbClr val="FF0000"/>
                </a:solidFill>
              </a:rPr>
              <a:t>DVD-RW (Digital Versatile Disc-Rewritable)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>
                <a:solidFill>
                  <a:srgbClr val="FF0000"/>
                </a:solidFill>
              </a:rPr>
              <a:t>เป็น แผ่นที่สามารถบันทึกข้อมูลได้หลายครั้ง การบันทึกข้อมูลแต่ละครั้งต้องเป็นการบันทึกทั้งแผ่น ไม่สามารถเพิ่มเติมภายหลังได้ หากต้องการบันทึกข้อมูลต้องทำการลบข้อมูลเก่า (</a:t>
            </a:r>
            <a:r>
              <a:rPr lang="en-US" altLang="en-US" sz="1600">
                <a:solidFill>
                  <a:srgbClr val="FF0000"/>
                </a:solidFill>
              </a:rPr>
              <a:t>Erase Data) </a:t>
            </a:r>
            <a:r>
              <a:rPr lang="th-TH" altLang="en-US" sz="1600">
                <a:solidFill>
                  <a:srgbClr val="FF0000"/>
                </a:solidFill>
              </a:rPr>
              <a:t>จึงจะสามารถบันทึกข้อมูลใหม่ได้ สามารถบันทึกข้อมูลใหม่ได้กว่า 100,000 ครั้ง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th-TH" altLang="en-US" sz="16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>
                <a:solidFill>
                  <a:srgbClr val="FF0000"/>
                </a:solidFill>
              </a:rPr>
              <a:t> </a:t>
            </a:r>
            <a:r>
              <a:rPr lang="th-TH" altLang="en-US" sz="1600" b="1" u="sng">
                <a:solidFill>
                  <a:srgbClr val="FF0000"/>
                </a:solidFill>
              </a:rPr>
              <a:t>แผ่น </a:t>
            </a:r>
            <a:r>
              <a:rPr lang="en-US" altLang="en-US" sz="1600" b="1" u="sng">
                <a:solidFill>
                  <a:srgbClr val="FF0000"/>
                </a:solidFill>
              </a:rPr>
              <a:t>DVD+RW (Digital Versatile Disc Rewritable)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>
                <a:solidFill>
                  <a:srgbClr val="FF0000"/>
                </a:solidFill>
              </a:rPr>
              <a:t>เป็น แผ่นที่สามารถบันทึกข้อมูลได้หลายครั้ง การบันทึกข้อมูลสามารถบันทึกข้อมูลได้ทั้ง บันทึกข้อมูลแบบครั้งเดียวหรือบันทึกข้อมูลแบบต่อเนื่อง โดยไม่ต้องลบข้อมูลเก่าก่อน (</a:t>
            </a:r>
            <a:r>
              <a:rPr lang="en-US" altLang="en-US" sz="1600">
                <a:solidFill>
                  <a:srgbClr val="FF0000"/>
                </a:solidFill>
              </a:rPr>
              <a:t>Erase Data)  </a:t>
            </a:r>
            <a:r>
              <a:rPr lang="th-TH" altLang="en-US" sz="1600">
                <a:solidFill>
                  <a:srgbClr val="FF0000"/>
                </a:solidFill>
              </a:rPr>
              <a:t>สามารถบันทึกข้อมูลใหม่ได้กว่า 100,000 ครั้ง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th-TH" altLang="en-US" sz="16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 b="1">
                <a:solidFill>
                  <a:srgbClr val="FF0000"/>
                </a:solidFill>
              </a:rPr>
              <a:t>  </a:t>
            </a:r>
            <a:r>
              <a:rPr lang="th-TH" altLang="en-US" sz="1600" b="1" u="sng">
                <a:solidFill>
                  <a:srgbClr val="FF0000"/>
                </a:solidFill>
              </a:rPr>
              <a:t>แผ่น </a:t>
            </a:r>
            <a:r>
              <a:rPr lang="en-US" altLang="en-US" sz="1600" b="1" u="sng">
                <a:solidFill>
                  <a:srgbClr val="FF0000"/>
                </a:solidFill>
              </a:rPr>
              <a:t>DVD-RAM (Digital Versatile Disc - Random Access Memory)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en-US" sz="1600">
                <a:solidFill>
                  <a:srgbClr val="FF0000"/>
                </a:solidFill>
              </a:rPr>
              <a:t>เป็นดีวีดี แบบใหม่กำลังได้รับความนิยม การทำงานเข้าถึงข้อมูลในแบบลำดับ เหมือนกับ </a:t>
            </a:r>
            <a:r>
              <a:rPr lang="en-US" altLang="en-US" sz="1600">
                <a:solidFill>
                  <a:srgbClr val="FF0000"/>
                </a:solidFill>
              </a:rPr>
              <a:t>Hard Disc </a:t>
            </a:r>
            <a:r>
              <a:rPr lang="th-TH" altLang="en-US" sz="1600">
                <a:solidFill>
                  <a:srgbClr val="FF0000"/>
                </a:solidFill>
              </a:rPr>
              <a:t>โดย จะทำการบันทึกจะวางข้อมูลที่อยู่บนแผ่นต่อกันไปเรื่อยๆ จนสิ้นสุดข้อมูลนั้นๆ และการอ่านจะเริ่มต้นจากจุดแรกของข้อมูลนั่นๆ การบันทึกข้อมูลจะต้องเป็นไดร์ฟชนิดพิเศษในการอ่านและเขียนข้อมูล ข้อดีสามารถบันทึกข้อมูลซ้ำไปซ้ำมาได้มากกว่า 100,000 ครั้ง ทำให้ถูกนำไปใช้อุปกรณ์สมัยใหม่มากขึ้นเช่น กล้่องวิดีโอดิจิตอล</a:t>
            </a:r>
            <a:endParaRPr lang="en-US" altLang="en-US" sz="1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640113CD-2FD5-2C08-395A-956CD7211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1050"/>
            <a:ext cx="3719513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2">
            <a:extLst>
              <a:ext uri="{FF2B5EF4-FFF2-40B4-BE49-F238E27FC236}">
                <a16:creationId xmlns:a16="http://schemas.microsoft.com/office/drawing/2014/main" id="{03727B33-F828-AB8E-0D3C-EE77B7842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Optical Drives</a:t>
            </a:r>
          </a:p>
        </p:txBody>
      </p:sp>
      <p:pic>
        <p:nvPicPr>
          <p:cNvPr id="52228" name="Picture 4" descr="DVDremovable">
            <a:extLst>
              <a:ext uri="{FF2B5EF4-FFF2-40B4-BE49-F238E27FC236}">
                <a16:creationId xmlns:a16="http://schemas.microsoft.com/office/drawing/2014/main" id="{A7B13ADF-2012-2F27-BE56-F4D4270D2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855913"/>
            <a:ext cx="33528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155EB692-7FB7-B909-4AD5-4417E5C1DA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Tape Drives</a:t>
            </a:r>
          </a:p>
        </p:txBody>
      </p:sp>
      <p:pic>
        <p:nvPicPr>
          <p:cNvPr id="54275" name="Picture 9" descr="C:\WIP\A+\figs\085050-L1-figs\f0850501-20.png">
            <a:extLst>
              <a:ext uri="{FF2B5EF4-FFF2-40B4-BE49-F238E27FC236}">
                <a16:creationId xmlns:a16="http://schemas.microsoft.com/office/drawing/2014/main" id="{4F5F5060-2E52-E435-41F3-5534BF1AD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19400"/>
            <a:ext cx="6110288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122FF2A-AF05-2378-6A19-B3859A9309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Solid State Storage</a:t>
            </a:r>
          </a:p>
        </p:txBody>
      </p:sp>
      <p:sp>
        <p:nvSpPr>
          <p:cNvPr id="56323" name="Text Box 5">
            <a:extLst>
              <a:ext uri="{FF2B5EF4-FFF2-40B4-BE49-F238E27FC236}">
                <a16:creationId xmlns:a16="http://schemas.microsoft.com/office/drawing/2014/main" id="{15F9BD8D-14DD-86DB-6623-34E62E4CC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7088" y="3827463"/>
            <a:ext cx="617537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100" b="1"/>
              <a:t>43 mm</a:t>
            </a:r>
          </a:p>
        </p:txBody>
      </p:sp>
      <p:sp>
        <p:nvSpPr>
          <p:cNvPr id="56324" name="Line 6">
            <a:extLst>
              <a:ext uri="{FF2B5EF4-FFF2-40B4-BE49-F238E27FC236}">
                <a16:creationId xmlns:a16="http://schemas.microsoft.com/office/drawing/2014/main" id="{7BAF98D6-7F27-4FC6-77BD-65D3343399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1288" y="3979863"/>
            <a:ext cx="434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56325" name="Line 7">
            <a:extLst>
              <a:ext uri="{FF2B5EF4-FFF2-40B4-BE49-F238E27FC236}">
                <a16:creationId xmlns:a16="http://schemas.microsoft.com/office/drawing/2014/main" id="{917D799B-031D-F6F9-F967-7D9503BAB0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94338" y="3979863"/>
            <a:ext cx="4302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56326" name="Line 10">
            <a:extLst>
              <a:ext uri="{FF2B5EF4-FFF2-40B4-BE49-F238E27FC236}">
                <a16:creationId xmlns:a16="http://schemas.microsoft.com/office/drawing/2014/main" id="{10CF940C-0C5A-DF7D-91E5-CEC2D5B373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14913" y="2214563"/>
            <a:ext cx="0" cy="450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56327" name="Line 11">
            <a:extLst>
              <a:ext uri="{FF2B5EF4-FFF2-40B4-BE49-F238E27FC236}">
                <a16:creationId xmlns:a16="http://schemas.microsoft.com/office/drawing/2014/main" id="{8EC7C490-DD0E-9EBB-AFEF-40F87AF4276E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5014913" y="3327400"/>
            <a:ext cx="1587" cy="4302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56328" name="Picture 13" descr="compactflashreader">
            <a:extLst>
              <a:ext uri="{FF2B5EF4-FFF2-40B4-BE49-F238E27FC236}">
                <a16:creationId xmlns:a16="http://schemas.microsoft.com/office/drawing/2014/main" id="{B926545E-FF15-C3A6-63E4-65AE3F444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2111375"/>
            <a:ext cx="3706813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9" name="Line 14">
            <a:extLst>
              <a:ext uri="{FF2B5EF4-FFF2-40B4-BE49-F238E27FC236}">
                <a16:creationId xmlns:a16="http://schemas.microsoft.com/office/drawing/2014/main" id="{E3612F52-3317-A928-B980-6BBD6DDDD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9575" y="1690688"/>
            <a:ext cx="0" cy="619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56330" name="Picture 26" descr="C:\Documents and Settings\TDrake\My Documents\A+_085816\Pics\storage.png">
            <a:extLst>
              <a:ext uri="{FF2B5EF4-FFF2-40B4-BE49-F238E27FC236}">
                <a16:creationId xmlns:a16="http://schemas.microsoft.com/office/drawing/2014/main" id="{B7DBD876-D11B-815F-5B4B-A60D4C4C7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2054225"/>
            <a:ext cx="21812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1" name="Text Box 27">
            <a:extLst>
              <a:ext uri="{FF2B5EF4-FFF2-40B4-BE49-F238E27FC236}">
                <a16:creationId xmlns:a16="http://schemas.microsoft.com/office/drawing/2014/main" id="{E70DF9D1-4DBC-5D2F-C321-1BEAC4F248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701381" y="2858294"/>
            <a:ext cx="6175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100" b="1"/>
              <a:t>36 mm</a:t>
            </a:r>
          </a:p>
        </p:txBody>
      </p:sp>
      <p:sp>
        <p:nvSpPr>
          <p:cNvPr id="56332" name="Line 28">
            <a:extLst>
              <a:ext uri="{FF2B5EF4-FFF2-40B4-BE49-F238E27FC236}">
                <a16:creationId xmlns:a16="http://schemas.microsoft.com/office/drawing/2014/main" id="{1427F96F-820C-C9D8-CACB-2DE154E3D78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63888" y="4391025"/>
            <a:ext cx="0" cy="950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pic>
        <p:nvPicPr>
          <p:cNvPr id="56333" name="Picture 32" descr="C:\WIP\A+\images\USB-Flash-drive.png">
            <a:extLst>
              <a:ext uri="{FF2B5EF4-FFF2-40B4-BE49-F238E27FC236}">
                <a16:creationId xmlns:a16="http://schemas.microsoft.com/office/drawing/2014/main" id="{722863B9-E978-3310-821E-EC093C11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4495800"/>
            <a:ext cx="30861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1029EC2-15BF-6E50-86DD-EEAF0596703D}"/>
              </a:ext>
            </a:extLst>
          </p:cNvPr>
          <p:cNvSpPr/>
          <p:nvPr/>
        </p:nvSpPr>
        <p:spPr>
          <a:xfrm>
            <a:off x="609600" y="1457325"/>
            <a:ext cx="2133600" cy="49847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Compact Flash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card fits in here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486975D-A6DB-2305-B4C6-84067406F3B6}"/>
              </a:ext>
            </a:extLst>
          </p:cNvPr>
          <p:cNvSpPr/>
          <p:nvPr/>
        </p:nvSpPr>
        <p:spPr>
          <a:xfrm>
            <a:off x="914400" y="5102225"/>
            <a:ext cx="2878138" cy="63817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USB adapter connects the</a:t>
            </a:r>
            <a:br>
              <a:rPr lang="en-US" sz="1100" b="1" dirty="0">
                <a:solidFill>
                  <a:schemeClr val="tx1"/>
                </a:solidFill>
              </a:rPr>
            </a:br>
            <a:r>
              <a:rPr lang="en-US" sz="1100" b="1" dirty="0">
                <a:solidFill>
                  <a:schemeClr val="tx1"/>
                </a:solidFill>
              </a:rPr>
              <a:t>CompactFlash reader to the computer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EAE8B21-C521-9F8D-B383-3E715F4984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The Motherboard</a:t>
            </a:r>
          </a:p>
        </p:txBody>
      </p:sp>
      <p:pic>
        <p:nvPicPr>
          <p:cNvPr id="8195" name="Picture 1">
            <a:extLst>
              <a:ext uri="{FF2B5EF4-FFF2-40B4-BE49-F238E27FC236}">
                <a16:creationId xmlns:a16="http://schemas.microsoft.com/office/drawing/2014/main" id="{3D19E303-C371-E104-6C73-1DFA5B92C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43000"/>
            <a:ext cx="539115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AC5553F-2F94-DE1B-991B-81727DA8C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Types of Solid State Storage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78B5894-55C3-6FF4-ADAC-E057D3156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3429000" cy="3886200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USB flash drives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SSDs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CF cards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SM cards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xD-Picture Cards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MSes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SD cards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MMCs</a:t>
            </a:r>
          </a:p>
        </p:txBody>
      </p:sp>
      <p:pic>
        <p:nvPicPr>
          <p:cNvPr id="58372" name="Picture 1">
            <a:extLst>
              <a:ext uri="{FF2B5EF4-FFF2-40B4-BE49-F238E27FC236}">
                <a16:creationId xmlns:a16="http://schemas.microsoft.com/office/drawing/2014/main" id="{9E4BA624-8E16-9DB0-EA5A-1F7BDB2FB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438275"/>
            <a:ext cx="15621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4">
            <a:extLst>
              <a:ext uri="{FF2B5EF4-FFF2-40B4-BE49-F238E27FC236}">
                <a16:creationId xmlns:a16="http://schemas.microsoft.com/office/drawing/2014/main" id="{54EEB5C9-A352-9AA3-A17C-703D0F0BD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657600"/>
            <a:ext cx="61341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6">
            <a:extLst>
              <a:ext uri="{FF2B5EF4-FFF2-40B4-BE49-F238E27FC236}">
                <a16:creationId xmlns:a16="http://schemas.microsoft.com/office/drawing/2014/main" id="{1080660A-7681-8967-BB1E-11C277330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38600"/>
            <a:ext cx="12303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>
            <a:extLst>
              <a:ext uri="{FF2B5EF4-FFF2-40B4-BE49-F238E27FC236}">
                <a16:creationId xmlns:a16="http://schemas.microsoft.com/office/drawing/2014/main" id="{DFA54E48-310E-84A9-C48C-53CC3F74A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1550988"/>
            <a:ext cx="4876800" cy="4876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Line 167">
            <a:extLst>
              <a:ext uri="{FF2B5EF4-FFF2-40B4-BE49-F238E27FC236}">
                <a16:creationId xmlns:a16="http://schemas.microsoft.com/office/drawing/2014/main" id="{F7377A28-AD3A-4C7D-36B3-3781AAB76D88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4448968" y="3475832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6BD38554-F96E-900D-3091-28898F7259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Ports</a:t>
            </a:r>
          </a:p>
        </p:txBody>
      </p:sp>
      <p:sp>
        <p:nvSpPr>
          <p:cNvPr id="60421" name="Rectangle 28">
            <a:extLst>
              <a:ext uri="{FF2B5EF4-FFF2-40B4-BE49-F238E27FC236}">
                <a16:creationId xmlns:a16="http://schemas.microsoft.com/office/drawing/2014/main" id="{21FA6F39-EFEC-F97B-C975-796F93692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3810000"/>
            <a:ext cx="171450" cy="3603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78787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152" tIns="42576" rIns="85152" bIns="42576">
            <a:spAutoFit/>
          </a:bodyPr>
          <a:lstStyle>
            <a:lvl1pPr defTabSz="850900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090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09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09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09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0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th-TH" sz="1800"/>
              <a:t>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9BC9D27-FDD3-409B-D171-61FB61569FD0}"/>
              </a:ext>
            </a:extLst>
          </p:cNvPr>
          <p:cNvSpPr/>
          <p:nvPr/>
        </p:nvSpPr>
        <p:spPr>
          <a:xfrm>
            <a:off x="1143000" y="4038600"/>
            <a:ext cx="1447800" cy="58102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Mouse and Keyboard Ports</a:t>
            </a:r>
          </a:p>
        </p:txBody>
      </p:sp>
      <p:sp>
        <p:nvSpPr>
          <p:cNvPr id="60423" name="AutoShape 303">
            <a:extLst>
              <a:ext uri="{FF2B5EF4-FFF2-40B4-BE49-F238E27FC236}">
                <a16:creationId xmlns:a16="http://schemas.microsoft.com/office/drawing/2014/main" id="{C3A8CA84-A8B9-4F6C-0E42-5BF23D54392F}"/>
              </a:ext>
            </a:extLst>
          </p:cNvPr>
          <p:cNvSpPr>
            <a:spLocks/>
          </p:cNvSpPr>
          <p:nvPr/>
        </p:nvSpPr>
        <p:spPr bwMode="auto">
          <a:xfrm flipH="1">
            <a:off x="2590800" y="4038600"/>
            <a:ext cx="381000" cy="581025"/>
          </a:xfrm>
          <a:prstGeom prst="rightBrace">
            <a:avLst>
              <a:gd name="adj1" fmla="val 6589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h-TH" altLang="th-TH" sz="1800"/>
          </a:p>
        </p:txBody>
      </p:sp>
      <p:sp>
        <p:nvSpPr>
          <p:cNvPr id="60424" name="Line 167">
            <a:extLst>
              <a:ext uri="{FF2B5EF4-FFF2-40B4-BE49-F238E27FC236}">
                <a16:creationId xmlns:a16="http://schemas.microsoft.com/office/drawing/2014/main" id="{BA7800CF-1946-7334-2B7F-D83D3CA27D1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551362" y="5084763"/>
            <a:ext cx="498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60CB15C-0DF5-04A0-0387-745E0F7B265F}"/>
              </a:ext>
            </a:extLst>
          </p:cNvPr>
          <p:cNvSpPr/>
          <p:nvPr/>
        </p:nvSpPr>
        <p:spPr>
          <a:xfrm>
            <a:off x="4202113" y="5205413"/>
            <a:ext cx="1204912" cy="28098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USB Ports</a:t>
            </a:r>
          </a:p>
        </p:txBody>
      </p:sp>
      <p:sp>
        <p:nvSpPr>
          <p:cNvPr id="60426" name="Line 167">
            <a:extLst>
              <a:ext uri="{FF2B5EF4-FFF2-40B4-BE49-F238E27FC236}">
                <a16:creationId xmlns:a16="http://schemas.microsoft.com/office/drawing/2014/main" id="{BE4783CD-4EB4-8AB1-A595-159F719727B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097213" y="4392612"/>
            <a:ext cx="838200" cy="1044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8A549A6-76DF-5732-E9C2-65B35665011A}"/>
              </a:ext>
            </a:extLst>
          </p:cNvPr>
          <p:cNvSpPr/>
          <p:nvPr/>
        </p:nvSpPr>
        <p:spPr>
          <a:xfrm>
            <a:off x="2185988" y="5205413"/>
            <a:ext cx="1273175" cy="28098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Display Port</a:t>
            </a:r>
          </a:p>
        </p:txBody>
      </p:sp>
      <p:sp>
        <p:nvSpPr>
          <p:cNvPr id="60428" name="Line 167">
            <a:extLst>
              <a:ext uri="{FF2B5EF4-FFF2-40B4-BE49-F238E27FC236}">
                <a16:creationId xmlns:a16="http://schemas.microsoft.com/office/drawing/2014/main" id="{688E5A9E-4F83-6CCC-DF2B-C5B49C19C3B6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2486818" y="3075782"/>
            <a:ext cx="1008063" cy="800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7535F39-EE59-9D20-7364-8692561C9AEF}"/>
              </a:ext>
            </a:extLst>
          </p:cNvPr>
          <p:cNvSpPr/>
          <p:nvPr/>
        </p:nvSpPr>
        <p:spPr>
          <a:xfrm>
            <a:off x="1447800" y="2743200"/>
            <a:ext cx="1371600" cy="3810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Parallel Port</a:t>
            </a:r>
          </a:p>
        </p:txBody>
      </p:sp>
      <p:sp>
        <p:nvSpPr>
          <p:cNvPr id="60430" name="AutoShape 302">
            <a:extLst>
              <a:ext uri="{FF2B5EF4-FFF2-40B4-BE49-F238E27FC236}">
                <a16:creationId xmlns:a16="http://schemas.microsoft.com/office/drawing/2014/main" id="{AA440EE1-3D97-87DD-CA78-2EFDFC7D91B5}"/>
              </a:ext>
            </a:extLst>
          </p:cNvPr>
          <p:cNvSpPr>
            <a:spLocks/>
          </p:cNvSpPr>
          <p:nvPr/>
        </p:nvSpPr>
        <p:spPr bwMode="auto">
          <a:xfrm>
            <a:off x="5257800" y="3840163"/>
            <a:ext cx="509588" cy="808037"/>
          </a:xfrm>
          <a:prstGeom prst="rightBrace">
            <a:avLst>
              <a:gd name="adj1" fmla="val 6595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h-TH" altLang="th-TH" sz="180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9254BE3-94EA-4933-3C13-476D2EFA3ACB}"/>
              </a:ext>
            </a:extLst>
          </p:cNvPr>
          <p:cNvSpPr/>
          <p:nvPr/>
        </p:nvSpPr>
        <p:spPr>
          <a:xfrm>
            <a:off x="5715000" y="4021138"/>
            <a:ext cx="1347788" cy="4651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Multimedia Ports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FDD2960-0589-B813-45C7-210ADC7C67A9}"/>
              </a:ext>
            </a:extLst>
          </p:cNvPr>
          <p:cNvSpPr/>
          <p:nvPr/>
        </p:nvSpPr>
        <p:spPr>
          <a:xfrm>
            <a:off x="4267200" y="2517775"/>
            <a:ext cx="1357313" cy="45402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Network Connection Port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9" descr="C:\Documents and Settings\TDrake\My Documents\A+_085816\Pics\computer with usb_flat.png">
            <a:extLst>
              <a:ext uri="{FF2B5EF4-FFF2-40B4-BE49-F238E27FC236}">
                <a16:creationId xmlns:a16="http://schemas.microsoft.com/office/drawing/2014/main" id="{5119EC64-A93A-FBC7-F538-1ACBE9923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2"/>
          <a:stretch>
            <a:fillRect/>
          </a:stretch>
        </p:blipFill>
        <p:spPr bwMode="auto">
          <a:xfrm>
            <a:off x="3197225" y="1287463"/>
            <a:ext cx="2271713" cy="480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:a16="http://schemas.microsoft.com/office/drawing/2014/main" id="{B73CA881-6694-E1E6-40A1-66EEADE83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Computer Connections</a:t>
            </a:r>
          </a:p>
        </p:txBody>
      </p:sp>
      <p:sp>
        <p:nvSpPr>
          <p:cNvPr id="62468" name="Line 12">
            <a:extLst>
              <a:ext uri="{FF2B5EF4-FFF2-40B4-BE49-F238E27FC236}">
                <a16:creationId xmlns:a16="http://schemas.microsoft.com/office/drawing/2014/main" id="{DAD7AF32-1391-7715-2FE9-B24E236287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0488" y="4030663"/>
            <a:ext cx="1816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62469" name="Line 14">
            <a:extLst>
              <a:ext uri="{FF2B5EF4-FFF2-40B4-BE49-F238E27FC236}">
                <a16:creationId xmlns:a16="http://schemas.microsoft.com/office/drawing/2014/main" id="{80121A6B-28BC-944A-35FF-A90F723C5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3025" y="5889625"/>
            <a:ext cx="1552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6F75264-220C-EBDF-FCC9-E1E6EA8EBE4E}"/>
              </a:ext>
            </a:extLst>
          </p:cNvPr>
          <p:cNvSpPr/>
          <p:nvPr/>
        </p:nvSpPr>
        <p:spPr>
          <a:xfrm>
            <a:off x="5705475" y="3843338"/>
            <a:ext cx="1381125" cy="34766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USB Connector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1506F78-C099-A5F7-BF87-903282D56D80}"/>
              </a:ext>
            </a:extLst>
          </p:cNvPr>
          <p:cNvSpPr/>
          <p:nvPr/>
        </p:nvSpPr>
        <p:spPr>
          <a:xfrm>
            <a:off x="2057400" y="5721350"/>
            <a:ext cx="1108075" cy="37465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Cable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4DFF5F5B-AF9C-F8B6-EF22-829EFF3DF6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Serial Connections</a:t>
            </a:r>
          </a:p>
        </p:txBody>
      </p:sp>
      <p:sp>
        <p:nvSpPr>
          <p:cNvPr id="64515" name="Line 5">
            <a:extLst>
              <a:ext uri="{FF2B5EF4-FFF2-40B4-BE49-F238E27FC236}">
                <a16:creationId xmlns:a16="http://schemas.microsoft.com/office/drawing/2014/main" id="{1B5AB553-1EE3-AD6B-74E6-419599AE17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1666875"/>
            <a:ext cx="4763" cy="1027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TH"/>
          </a:p>
        </p:txBody>
      </p:sp>
      <p:pic>
        <p:nvPicPr>
          <p:cNvPr id="64516" name="Picture 7" descr="serialinterface2">
            <a:extLst>
              <a:ext uri="{FF2B5EF4-FFF2-40B4-BE49-F238E27FC236}">
                <a16:creationId xmlns:a16="http://schemas.microsoft.com/office/drawing/2014/main" id="{91FACCF6-B2D6-4C80-2C0D-770591367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4000500"/>
            <a:ext cx="300831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Line 8">
            <a:extLst>
              <a:ext uri="{FF2B5EF4-FFF2-40B4-BE49-F238E27FC236}">
                <a16:creationId xmlns:a16="http://schemas.microsoft.com/office/drawing/2014/main" id="{9967E3AE-BC97-6D6D-EEFE-3BD2E12D4E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9063" y="4892675"/>
            <a:ext cx="100012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TH"/>
          </a:p>
        </p:txBody>
      </p:sp>
      <p:pic>
        <p:nvPicPr>
          <p:cNvPr id="64518" name="Picture 12" descr="C:\Documents and Settings\TDrake\My Documents\085820\ILT UPDATES\085820ovs\Serial Connections.tif">
            <a:extLst>
              <a:ext uri="{FF2B5EF4-FFF2-40B4-BE49-F238E27FC236}">
                <a16:creationId xmlns:a16="http://schemas.microsoft.com/office/drawing/2014/main" id="{8D6F01F7-6CEC-2AD2-3AFE-8DA907250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"/>
          <a:stretch>
            <a:fillRect/>
          </a:stretch>
        </p:blipFill>
        <p:spPr bwMode="auto">
          <a:xfrm>
            <a:off x="2992438" y="2693988"/>
            <a:ext cx="3159125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0A4D2BD-B9C2-CD25-E296-9B9256869B52}"/>
              </a:ext>
            </a:extLst>
          </p:cNvPr>
          <p:cNvSpPr/>
          <p:nvPr/>
        </p:nvSpPr>
        <p:spPr>
          <a:xfrm>
            <a:off x="3671888" y="1666875"/>
            <a:ext cx="1814512" cy="61912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25-pin serial port 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on a serial device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655E965-937A-5D77-C86A-0975BAC3CA48}"/>
              </a:ext>
            </a:extLst>
          </p:cNvPr>
          <p:cNvSpPr/>
          <p:nvPr/>
        </p:nvSpPr>
        <p:spPr>
          <a:xfrm>
            <a:off x="1219200" y="4495800"/>
            <a:ext cx="2709863" cy="8382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25-pin end of serial cable connects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 to modem and 9-pin end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connects to computer’s serial port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FAC19FA-348E-37F5-FD7E-76E4C1DB8A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Parallel Connections</a:t>
            </a:r>
          </a:p>
        </p:txBody>
      </p:sp>
      <p:pic>
        <p:nvPicPr>
          <p:cNvPr id="66563" name="Picture 4" descr="C:\Documents and Settings\TDrake\My Documents\A+_085816\Pics\parallel port server_flat.png">
            <a:extLst>
              <a:ext uri="{FF2B5EF4-FFF2-40B4-BE49-F238E27FC236}">
                <a16:creationId xmlns:a16="http://schemas.microsoft.com/office/drawing/2014/main" id="{89057047-B3C5-370C-463F-76437B580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0" y="1098550"/>
            <a:ext cx="2530475" cy="521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Line 6">
            <a:extLst>
              <a:ext uri="{FF2B5EF4-FFF2-40B4-BE49-F238E27FC236}">
                <a16:creationId xmlns:a16="http://schemas.microsoft.com/office/drawing/2014/main" id="{FDC293D0-EB3C-53F8-1E5E-F37B71D9E6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3838" y="3289300"/>
            <a:ext cx="129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6565" name="Line 7">
            <a:extLst>
              <a:ext uri="{FF2B5EF4-FFF2-40B4-BE49-F238E27FC236}">
                <a16:creationId xmlns:a16="http://schemas.microsoft.com/office/drawing/2014/main" id="{B586F53D-725B-662C-934D-CA8724D486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2363" y="5341938"/>
            <a:ext cx="129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0970E2F-B865-76B9-1E93-AC2336774A5B}"/>
              </a:ext>
            </a:extLst>
          </p:cNvPr>
          <p:cNvSpPr/>
          <p:nvPr/>
        </p:nvSpPr>
        <p:spPr>
          <a:xfrm>
            <a:off x="1004888" y="3106738"/>
            <a:ext cx="1758950" cy="3810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Parallel Connector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E98D83C-FB1F-1854-D7AE-15DFFA1B47B6}"/>
              </a:ext>
            </a:extLst>
          </p:cNvPr>
          <p:cNvSpPr/>
          <p:nvPr/>
        </p:nvSpPr>
        <p:spPr>
          <a:xfrm>
            <a:off x="1111250" y="5154613"/>
            <a:ext cx="1479550" cy="3635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Parallel Cable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Line 17">
            <a:extLst>
              <a:ext uri="{FF2B5EF4-FFF2-40B4-BE49-F238E27FC236}">
                <a16:creationId xmlns:a16="http://schemas.microsoft.com/office/drawing/2014/main" id="{01B1ED47-1CDA-2544-23EE-A89E7E22FD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5200" y="3536950"/>
            <a:ext cx="893763" cy="7207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C87FE796-B22B-58F0-4D1E-A8E7541E83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USB Connections</a:t>
            </a:r>
          </a:p>
        </p:txBody>
      </p:sp>
      <p:pic>
        <p:nvPicPr>
          <p:cNvPr id="68612" name="Picture 4" descr="usb_hub05_2">
            <a:extLst>
              <a:ext uri="{FF2B5EF4-FFF2-40B4-BE49-F238E27FC236}">
                <a16:creationId xmlns:a16="http://schemas.microsoft.com/office/drawing/2014/main" id="{9A157106-DCAB-11A4-3BF2-3FC82EB17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25" y="4562475"/>
            <a:ext cx="198913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 descr="printer 5">
            <a:extLst>
              <a:ext uri="{FF2B5EF4-FFF2-40B4-BE49-F238E27FC236}">
                <a16:creationId xmlns:a16="http://schemas.microsoft.com/office/drawing/2014/main" id="{B88B028E-B0FC-FD17-0E7A-224AD6508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4073525"/>
            <a:ext cx="2373312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6" descr="usb-1">
            <a:extLst>
              <a:ext uri="{FF2B5EF4-FFF2-40B4-BE49-F238E27FC236}">
                <a16:creationId xmlns:a16="http://schemas.microsoft.com/office/drawing/2014/main" id="{1DA36E63-DCA6-33CF-5692-5EBF294A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3" y="1554163"/>
            <a:ext cx="2778125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5" name="Picture 7" descr="usb-2">
            <a:extLst>
              <a:ext uri="{FF2B5EF4-FFF2-40B4-BE49-F238E27FC236}">
                <a16:creationId xmlns:a16="http://schemas.microsoft.com/office/drawing/2014/main" id="{AC90BE85-829B-CBA0-DA81-AA8115ECC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330325"/>
            <a:ext cx="292576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Picture 8" descr="usb_port03">
            <a:extLst>
              <a:ext uri="{FF2B5EF4-FFF2-40B4-BE49-F238E27FC236}">
                <a16:creationId xmlns:a16="http://schemas.microsoft.com/office/drawing/2014/main" id="{F4A71F71-0CE3-30FA-0367-24C0C89FD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554163"/>
            <a:ext cx="1836738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7" name="Line 9">
            <a:extLst>
              <a:ext uri="{FF2B5EF4-FFF2-40B4-BE49-F238E27FC236}">
                <a16:creationId xmlns:a16="http://schemas.microsoft.com/office/drawing/2014/main" id="{903057C6-930C-2004-048D-1A5A969A93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975" y="2574925"/>
            <a:ext cx="0" cy="998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8618" name="Line 10">
            <a:extLst>
              <a:ext uri="{FF2B5EF4-FFF2-40B4-BE49-F238E27FC236}">
                <a16:creationId xmlns:a16="http://schemas.microsoft.com/office/drawing/2014/main" id="{1E4CE1FB-4C3D-6A85-E410-A8473F3078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1563" y="3556000"/>
            <a:ext cx="0" cy="1711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8619" name="Line 12">
            <a:extLst>
              <a:ext uri="{FF2B5EF4-FFF2-40B4-BE49-F238E27FC236}">
                <a16:creationId xmlns:a16="http://schemas.microsoft.com/office/drawing/2014/main" id="{782E22D7-269D-8CE6-A6DE-58B906D938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92800" y="2809875"/>
            <a:ext cx="993775" cy="831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8620" name="Line 13">
            <a:extLst>
              <a:ext uri="{FF2B5EF4-FFF2-40B4-BE49-F238E27FC236}">
                <a16:creationId xmlns:a16="http://schemas.microsoft.com/office/drawing/2014/main" id="{CCE4AED5-FE69-CAD0-44E5-5BB11438E0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1075" y="2574925"/>
            <a:ext cx="0" cy="871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68621" name="Line 14">
            <a:extLst>
              <a:ext uri="{FF2B5EF4-FFF2-40B4-BE49-F238E27FC236}">
                <a16:creationId xmlns:a16="http://schemas.microsoft.com/office/drawing/2014/main" id="{6C110FB2-8012-08EE-79F1-8AB72529D0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1075" y="3779838"/>
            <a:ext cx="0" cy="8715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68622" name="Picture 18" descr="C:\WIP\A+\images\USB-Flash-drive.png">
            <a:extLst>
              <a:ext uri="{FF2B5EF4-FFF2-40B4-BE49-F238E27FC236}">
                <a16:creationId xmlns:a16="http://schemas.microsoft.com/office/drawing/2014/main" id="{BF4C0DB7-0AF3-5E20-E8A0-ED0F579EB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4567238"/>
            <a:ext cx="250507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6BBC111-F234-F300-F40D-340001A9E9F1}"/>
              </a:ext>
            </a:extLst>
          </p:cNvPr>
          <p:cNvSpPr/>
          <p:nvPr/>
        </p:nvSpPr>
        <p:spPr>
          <a:xfrm>
            <a:off x="4102100" y="3078163"/>
            <a:ext cx="2074863" cy="87471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Type A connector connects to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USB port on the computer </a:t>
            </a:r>
            <a:br>
              <a:rPr lang="en-US" sz="1100" b="1" dirty="0">
                <a:solidFill>
                  <a:schemeClr val="tx1"/>
                </a:solidFill>
              </a:rPr>
            </a:br>
            <a:r>
              <a:rPr lang="en-US" sz="1100" b="1" dirty="0">
                <a:solidFill>
                  <a:schemeClr val="tx1"/>
                </a:solidFill>
              </a:rPr>
              <a:t>or on a hub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15DDC4F-4303-D2D9-AF2D-90D1B3775B3A}"/>
              </a:ext>
            </a:extLst>
          </p:cNvPr>
          <p:cNvSpPr/>
          <p:nvPr/>
        </p:nvSpPr>
        <p:spPr>
          <a:xfrm>
            <a:off x="1328738" y="3028950"/>
            <a:ext cx="2022475" cy="750888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Type B connector</a:t>
            </a:r>
          </a:p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connects to USB device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65E9E75-57DB-E339-6F58-23A2A792AD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IEEE 1394 and FireWire Connections</a:t>
            </a:r>
          </a:p>
        </p:txBody>
      </p:sp>
      <p:pic>
        <p:nvPicPr>
          <p:cNvPr id="70659" name="Picture 4" descr="webcam">
            <a:extLst>
              <a:ext uri="{FF2B5EF4-FFF2-40B4-BE49-F238E27FC236}">
                <a16:creationId xmlns:a16="http://schemas.microsoft.com/office/drawing/2014/main" id="{99179A7A-5DEB-1BB7-B9A0-C4488A071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2825750"/>
            <a:ext cx="37211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5" descr="firewireport">
            <a:extLst>
              <a:ext uri="{FF2B5EF4-FFF2-40B4-BE49-F238E27FC236}">
                <a16:creationId xmlns:a16="http://schemas.microsoft.com/office/drawing/2014/main" id="{F971CF7A-930B-E62E-939E-9F5CDE07C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33688"/>
            <a:ext cx="3603625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Line 6">
            <a:extLst>
              <a:ext uri="{FF2B5EF4-FFF2-40B4-BE49-F238E27FC236}">
                <a16:creationId xmlns:a16="http://schemas.microsoft.com/office/drawing/2014/main" id="{0F9F4103-82CC-6682-3213-7483493EC0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7350" y="2171700"/>
            <a:ext cx="0" cy="660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70662" name="Line 10">
            <a:extLst>
              <a:ext uri="{FF2B5EF4-FFF2-40B4-BE49-F238E27FC236}">
                <a16:creationId xmlns:a16="http://schemas.microsoft.com/office/drawing/2014/main" id="{9623D701-BD20-4875-EE3F-69DDA409FC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0088" y="3638550"/>
            <a:ext cx="0" cy="698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70663" name="Line 12">
            <a:extLst>
              <a:ext uri="{FF2B5EF4-FFF2-40B4-BE49-F238E27FC236}">
                <a16:creationId xmlns:a16="http://schemas.microsoft.com/office/drawing/2014/main" id="{CB65D2A7-F2FD-E4EA-8D91-30C0D9B1A9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97813" y="4186238"/>
            <a:ext cx="0" cy="889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0F86D96-517A-B926-458A-F81B28BF9590}"/>
              </a:ext>
            </a:extLst>
          </p:cNvPr>
          <p:cNvSpPr/>
          <p:nvPr/>
        </p:nvSpPr>
        <p:spPr>
          <a:xfrm>
            <a:off x="1230313" y="4308475"/>
            <a:ext cx="1479550" cy="43656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FireWire Port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1E00437-922C-E9EB-56E8-FE85346C8720}"/>
              </a:ext>
            </a:extLst>
          </p:cNvPr>
          <p:cNvSpPr/>
          <p:nvPr/>
        </p:nvSpPr>
        <p:spPr>
          <a:xfrm>
            <a:off x="4611688" y="1828800"/>
            <a:ext cx="1747837" cy="47307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FireWire Device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60EE18D-C219-D86A-9D8D-FD2CDFCBA545}"/>
              </a:ext>
            </a:extLst>
          </p:cNvPr>
          <p:cNvSpPr/>
          <p:nvPr/>
        </p:nvSpPr>
        <p:spPr>
          <a:xfrm>
            <a:off x="7024688" y="4824413"/>
            <a:ext cx="1746250" cy="465137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FireWire 6-Pin Connector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310007FC-9CBB-34A2-9F73-D678A37C1F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SCSI Connections</a:t>
            </a:r>
          </a:p>
        </p:txBody>
      </p:sp>
      <p:pic>
        <p:nvPicPr>
          <p:cNvPr id="72707" name="Picture 5" descr="C:\Documents and Settings\TDrake\My Documents\A+_085816\Pics\SCSI port_flat.png">
            <a:extLst>
              <a:ext uri="{FF2B5EF4-FFF2-40B4-BE49-F238E27FC236}">
                <a16:creationId xmlns:a16="http://schemas.microsoft.com/office/drawing/2014/main" id="{D2D1DF4C-FA8E-2A27-5ED4-3D4687CCF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8" y="1179513"/>
            <a:ext cx="2397125" cy="517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Line 7">
            <a:extLst>
              <a:ext uri="{FF2B5EF4-FFF2-40B4-BE49-F238E27FC236}">
                <a16:creationId xmlns:a16="http://schemas.microsoft.com/office/drawing/2014/main" id="{19DA8A3D-3470-2FF9-89DC-E3F717A710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595813"/>
            <a:ext cx="129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72709" name="Line 9">
            <a:extLst>
              <a:ext uri="{FF2B5EF4-FFF2-40B4-BE49-F238E27FC236}">
                <a16:creationId xmlns:a16="http://schemas.microsoft.com/office/drawing/2014/main" id="{4D22F4E0-F984-403F-308B-416BAF030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6075" y="5908675"/>
            <a:ext cx="129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88B6CBD-50CB-139B-533F-DDE9672CD49A}"/>
              </a:ext>
            </a:extLst>
          </p:cNvPr>
          <p:cNvSpPr/>
          <p:nvPr/>
        </p:nvSpPr>
        <p:spPr>
          <a:xfrm>
            <a:off x="1295400" y="4392613"/>
            <a:ext cx="1395413" cy="3810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SCSI Connector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37550E-1D87-779E-4C2B-36434683F295}"/>
              </a:ext>
            </a:extLst>
          </p:cNvPr>
          <p:cNvSpPr/>
          <p:nvPr/>
        </p:nvSpPr>
        <p:spPr>
          <a:xfrm>
            <a:off x="1752600" y="5734050"/>
            <a:ext cx="1133475" cy="32226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SCSI Cable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D12D320B-EA0A-5F19-847D-33F642218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PATA Connections</a:t>
            </a:r>
          </a:p>
        </p:txBody>
      </p:sp>
      <p:pic>
        <p:nvPicPr>
          <p:cNvPr id="74755" name="Picture 4" descr="C:\Documents and Settings\TDrake\My Documents\A+_085816\Pics\085816_Aplus_199.png">
            <a:extLst>
              <a:ext uri="{FF2B5EF4-FFF2-40B4-BE49-F238E27FC236}">
                <a16:creationId xmlns:a16="http://schemas.microsoft.com/office/drawing/2014/main" id="{2C016146-3C8D-B133-EFA4-DB396CA98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21600"/>
          <a:stretch>
            <a:fillRect/>
          </a:stretch>
        </p:blipFill>
        <p:spPr bwMode="auto">
          <a:xfrm>
            <a:off x="3182938" y="1943100"/>
            <a:ext cx="386397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Rectangle 8">
            <a:extLst>
              <a:ext uri="{FF2B5EF4-FFF2-40B4-BE49-F238E27FC236}">
                <a16:creationId xmlns:a16="http://schemas.microsoft.com/office/drawing/2014/main" id="{6DDA679D-4A36-7C82-AD5F-DC0A5195A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1938338"/>
            <a:ext cx="3860800" cy="32654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5152" tIns="42576" rIns="85152" bIns="42576" anchor="ctr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h-TH" altLang="th-TH" sz="1800"/>
          </a:p>
        </p:txBody>
      </p:sp>
      <p:sp>
        <p:nvSpPr>
          <p:cNvPr id="74757" name="Line 11">
            <a:extLst>
              <a:ext uri="{FF2B5EF4-FFF2-40B4-BE49-F238E27FC236}">
                <a16:creationId xmlns:a16="http://schemas.microsoft.com/office/drawing/2014/main" id="{EBE6F531-59B4-66B4-C18D-49874C84B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35125" y="2263775"/>
            <a:ext cx="1974850" cy="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B7EAB91-5FA9-13BA-A4BE-29AEBE93749F}"/>
              </a:ext>
            </a:extLst>
          </p:cNvPr>
          <p:cNvSpPr/>
          <p:nvPr/>
        </p:nvSpPr>
        <p:spPr>
          <a:xfrm>
            <a:off x="542925" y="2027238"/>
            <a:ext cx="1746250" cy="47307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PATA Data Cable</a:t>
            </a:r>
          </a:p>
        </p:txBody>
      </p:sp>
      <p:sp>
        <p:nvSpPr>
          <p:cNvPr id="74759" name="Line 11">
            <a:extLst>
              <a:ext uri="{FF2B5EF4-FFF2-40B4-BE49-F238E27FC236}">
                <a16:creationId xmlns:a16="http://schemas.microsoft.com/office/drawing/2014/main" id="{A33011A8-33A6-3347-8D41-0C7D6500FB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7525" y="3344863"/>
            <a:ext cx="1654175" cy="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7AE5DF5-04F3-FC63-F8A1-152D5320758B}"/>
              </a:ext>
            </a:extLst>
          </p:cNvPr>
          <p:cNvSpPr/>
          <p:nvPr/>
        </p:nvSpPr>
        <p:spPr>
          <a:xfrm>
            <a:off x="695325" y="3108325"/>
            <a:ext cx="1746250" cy="47307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PATA Power Cable</a:t>
            </a:r>
          </a:p>
        </p:txBody>
      </p:sp>
      <p:sp>
        <p:nvSpPr>
          <p:cNvPr id="74761" name="Line 11">
            <a:extLst>
              <a:ext uri="{FF2B5EF4-FFF2-40B4-BE49-F238E27FC236}">
                <a16:creationId xmlns:a16="http://schemas.microsoft.com/office/drawing/2014/main" id="{25BC87C3-854B-0254-C153-F0A461588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1575" y="3970338"/>
            <a:ext cx="2359025" cy="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CACA88E-8730-F135-7640-8DD6AC716956}"/>
              </a:ext>
            </a:extLst>
          </p:cNvPr>
          <p:cNvSpPr/>
          <p:nvPr/>
        </p:nvSpPr>
        <p:spPr>
          <a:xfrm>
            <a:off x="1349375" y="3783013"/>
            <a:ext cx="1092200" cy="3810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PATA Port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B2ACF1E7-FFD5-EA9B-A1C3-FCF755520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SATA</a:t>
            </a:r>
            <a:r>
              <a:rPr lang="en-US" altLang="th-TH" b="1" i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</a:p>
        </p:txBody>
      </p:sp>
      <p:pic>
        <p:nvPicPr>
          <p:cNvPr id="76803" name="Picture 4" descr="C:\Documents and Settings\TDrake\My Documents\A+_085816\Pics\SATA connected.png">
            <a:extLst>
              <a:ext uri="{FF2B5EF4-FFF2-40B4-BE49-F238E27FC236}">
                <a16:creationId xmlns:a16="http://schemas.microsoft.com/office/drawing/2014/main" id="{74339E00-A5FF-BCBF-359A-AE8F27D77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2540000"/>
            <a:ext cx="575627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5">
            <a:extLst>
              <a:ext uri="{FF2B5EF4-FFF2-40B4-BE49-F238E27FC236}">
                <a16:creationId xmlns:a16="http://schemas.microsoft.com/office/drawing/2014/main" id="{146C0D67-20B3-FFA5-7571-A23E406CF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3444875"/>
            <a:ext cx="171450" cy="3317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5152" tIns="42576" rIns="85152" bIns="42576" anchor="ctr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h-TH" altLang="th-TH" sz="1600"/>
          </a:p>
        </p:txBody>
      </p:sp>
      <p:sp>
        <p:nvSpPr>
          <p:cNvPr id="76805" name="Line 6">
            <a:extLst>
              <a:ext uri="{FF2B5EF4-FFF2-40B4-BE49-F238E27FC236}">
                <a16:creationId xmlns:a16="http://schemas.microsoft.com/office/drawing/2014/main" id="{7C51566A-4591-EFEC-CEC8-BB3B4D83A8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49775" y="4349750"/>
            <a:ext cx="0" cy="827088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76806" name="Line 11">
            <a:extLst>
              <a:ext uri="{FF2B5EF4-FFF2-40B4-BE49-F238E27FC236}">
                <a16:creationId xmlns:a16="http://schemas.microsoft.com/office/drawing/2014/main" id="{4770D61D-0E76-19B4-F6FE-52504357AA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1668463"/>
            <a:ext cx="0" cy="996950"/>
          </a:xfrm>
          <a:prstGeom prst="line">
            <a:avLst/>
          </a:prstGeom>
          <a:noFill/>
          <a:ln w="28575">
            <a:solidFill>
              <a:srgbClr val="009DD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152" tIns="42576" rIns="85152" bIns="42576">
            <a:spAutoFit/>
          </a:bodyPr>
          <a:lstStyle/>
          <a:p>
            <a:endParaRPr lang="en-T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ADFF68-2E05-D1E2-23BA-065E39E1C85E}"/>
              </a:ext>
            </a:extLst>
          </p:cNvPr>
          <p:cNvSpPr/>
          <p:nvPr/>
        </p:nvSpPr>
        <p:spPr>
          <a:xfrm>
            <a:off x="4514850" y="1524000"/>
            <a:ext cx="1536700" cy="3810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SATA Power Cable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D12073-BAD0-CD4E-F79E-5700570BB92C}"/>
              </a:ext>
            </a:extLst>
          </p:cNvPr>
          <p:cNvSpPr/>
          <p:nvPr/>
        </p:nvSpPr>
        <p:spPr>
          <a:xfrm>
            <a:off x="3763963" y="5176838"/>
            <a:ext cx="1581150" cy="385762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900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SATA Data Cable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5E71272-71A1-9631-42D1-8B7A8ABD1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The CPU</a:t>
            </a:r>
          </a:p>
        </p:txBody>
      </p:sp>
      <p:grpSp>
        <p:nvGrpSpPr>
          <p:cNvPr id="10243" name="Group 14">
            <a:extLst>
              <a:ext uri="{FF2B5EF4-FFF2-40B4-BE49-F238E27FC236}">
                <a16:creationId xmlns:a16="http://schemas.microsoft.com/office/drawing/2014/main" id="{3AB8A8BD-A17C-C612-89D4-4539E6D1FF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68588" y="2830513"/>
            <a:ext cx="1631950" cy="1589087"/>
            <a:chOff x="1204" y="1060"/>
            <a:chExt cx="1131" cy="1101"/>
          </a:xfrm>
        </p:grpSpPr>
        <p:pic>
          <p:nvPicPr>
            <p:cNvPr id="10248" name="Picture 15" descr="cpus">
              <a:extLst>
                <a:ext uri="{FF2B5EF4-FFF2-40B4-BE49-F238E27FC236}">
                  <a16:creationId xmlns:a16="http://schemas.microsoft.com/office/drawing/2014/main" id="{17A9C1E3-E9E9-3548-9916-D6BA0A4191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12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35" t="12282" r="52487" b="64008"/>
            <a:stretch>
              <a:fillRect/>
            </a:stretch>
          </p:blipFill>
          <p:spPr bwMode="auto">
            <a:xfrm>
              <a:off x="1227" y="1060"/>
              <a:ext cx="1069" cy="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9" name="Line 16">
              <a:extLst>
                <a:ext uri="{FF2B5EF4-FFF2-40B4-BE49-F238E27FC236}">
                  <a16:creationId xmlns:a16="http://schemas.microsoft.com/office/drawing/2014/main" id="{8A3BC02D-E626-FCE5-D00E-ABBCCE1B7B6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204" y="1485"/>
              <a:ext cx="186" cy="0"/>
            </a:xfrm>
            <a:prstGeom prst="line">
              <a:avLst/>
            </a:prstGeom>
            <a:noFill/>
            <a:ln w="571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TH"/>
            </a:p>
          </p:txBody>
        </p:sp>
        <p:sp>
          <p:nvSpPr>
            <p:cNvPr id="10250" name="Rectangle 17">
              <a:extLst>
                <a:ext uri="{FF2B5EF4-FFF2-40B4-BE49-F238E27FC236}">
                  <a16:creationId xmlns:a16="http://schemas.microsoft.com/office/drawing/2014/main" id="{DEF9CD85-EDB0-6364-177E-4ED384951B9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88" y="1947"/>
              <a:ext cx="447" cy="1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9900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9900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9900"/>
                </a:buClr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9900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9900"/>
                </a:buClr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th-TH" altLang="th-TH" sz="1800"/>
            </a:p>
          </p:txBody>
        </p:sp>
      </p:grpSp>
      <p:pic>
        <p:nvPicPr>
          <p:cNvPr id="10244" name="Picture 21" descr="C:\Documents and Settings\TDrake\My Documents\085820\ILT UPDATES\085820ovs\CPU1.tif">
            <a:extLst>
              <a:ext uri="{FF2B5EF4-FFF2-40B4-BE49-F238E27FC236}">
                <a16:creationId xmlns:a16="http://schemas.microsoft.com/office/drawing/2014/main" id="{B61A8FFC-C654-2008-2F9C-69836FC7B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3079750"/>
            <a:ext cx="1373188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4" descr="C:\Documents and Settings\TDrake\My Documents\085820\ILT UPDATES\085820ovs\085820_A_plus_ILT_RS_045.png">
            <a:extLst>
              <a:ext uri="{FF2B5EF4-FFF2-40B4-BE49-F238E27FC236}">
                <a16:creationId xmlns:a16="http://schemas.microsoft.com/office/drawing/2014/main" id="{F3A5E693-4102-D715-E90F-5174766E5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568575"/>
            <a:ext cx="2085975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7" descr="C:\WIP\A+\Processor.png">
            <a:extLst>
              <a:ext uri="{FF2B5EF4-FFF2-40B4-BE49-F238E27FC236}">
                <a16:creationId xmlns:a16="http://schemas.microsoft.com/office/drawing/2014/main" id="{46A0E949-8DEC-7B6A-3DB2-25C41FCD9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2971800"/>
            <a:ext cx="1427162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1">
            <a:extLst>
              <a:ext uri="{FF2B5EF4-FFF2-40B4-BE49-F238E27FC236}">
                <a16:creationId xmlns:a16="http://schemas.microsoft.com/office/drawing/2014/main" id="{5F2285A5-4F72-DF7D-22B1-0CB23C927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4876800"/>
            <a:ext cx="3562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TH"/>
              <a:t>MULTICORE, MULTICPU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7D110A21-A0B3-D39D-6933-E7BD87977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Display Cable and Connector Types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F628E5D6-F9B9-BBD4-D44B-FDF05BDF1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VGA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DVI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HDMI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Mini-HDMI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S-Video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Component/RGB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Composite video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Coaxial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DisplayPort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RCA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BNC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q"/>
            </a:pPr>
            <a:endParaRPr lang="en-US" altLang="th-TH"/>
          </a:p>
        </p:txBody>
      </p:sp>
      <p:pic>
        <p:nvPicPr>
          <p:cNvPr id="78852" name="Picture 1">
            <a:extLst>
              <a:ext uri="{FF2B5EF4-FFF2-40B4-BE49-F238E27FC236}">
                <a16:creationId xmlns:a16="http://schemas.microsoft.com/office/drawing/2014/main" id="{0FDAB737-0801-7A5A-FED7-8EDDBB60F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24400"/>
            <a:ext cx="1643063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2">
            <a:extLst>
              <a:ext uri="{FF2B5EF4-FFF2-40B4-BE49-F238E27FC236}">
                <a16:creationId xmlns:a16="http://schemas.microsoft.com/office/drawing/2014/main" id="{D9114C5E-E05E-E8FA-6CD9-51F6E0CC2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1601788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F2D286-7B62-BD15-EC38-FC85F27E5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378325"/>
            <a:ext cx="4067175" cy="181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855" name="Picture 4">
            <a:extLst>
              <a:ext uri="{FF2B5EF4-FFF2-40B4-BE49-F238E27FC236}">
                <a16:creationId xmlns:a16="http://schemas.microsoft.com/office/drawing/2014/main" id="{2D0A33EE-44F8-3A4E-23F4-C7A3DE646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025" y="1620838"/>
            <a:ext cx="348615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5">
            <a:extLst>
              <a:ext uri="{FF2B5EF4-FFF2-40B4-BE49-F238E27FC236}">
                <a16:creationId xmlns:a16="http://schemas.microsoft.com/office/drawing/2014/main" id="{CB3BE01B-AD03-18E6-EE80-28918D18FB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75" y="1771650"/>
            <a:ext cx="1990725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6BAEFAC0-7B4C-DB54-0840-AB0514515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Audio/Video Connections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6F4F2931-334D-7C5E-0A57-C6FFBDF90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Single-core/shielded cable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One pair/shielded cable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TS and TRS connectors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3-pin XLR connectors</a:t>
            </a:r>
          </a:p>
        </p:txBody>
      </p:sp>
      <p:pic>
        <p:nvPicPr>
          <p:cNvPr id="80900" name="Picture 1">
            <a:extLst>
              <a:ext uri="{FF2B5EF4-FFF2-40B4-BE49-F238E27FC236}">
                <a16:creationId xmlns:a16="http://schemas.microsoft.com/office/drawing/2014/main" id="{9440EFA5-5910-DF76-6038-64791503B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13013"/>
            <a:ext cx="2449513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2">
            <a:extLst>
              <a:ext uri="{FF2B5EF4-FFF2-40B4-BE49-F238E27FC236}">
                <a16:creationId xmlns:a16="http://schemas.microsoft.com/office/drawing/2014/main" id="{889627BB-E55F-14BB-1CB1-6404E75E7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2552700"/>
            <a:ext cx="2263775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3">
            <a:extLst>
              <a:ext uri="{FF2B5EF4-FFF2-40B4-BE49-F238E27FC236}">
                <a16:creationId xmlns:a16="http://schemas.microsoft.com/office/drawing/2014/main" id="{E64A7656-A49B-9FF6-D358-B91C5534A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4029075"/>
            <a:ext cx="215265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Picture 4">
            <a:extLst>
              <a:ext uri="{FF2B5EF4-FFF2-40B4-BE49-F238E27FC236}">
                <a16:creationId xmlns:a16="http://schemas.microsoft.com/office/drawing/2014/main" id="{8234C2DC-2FAE-C83B-2E09-31F988959A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1800225"/>
            <a:ext cx="17430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4" name="Picture 5">
            <a:extLst>
              <a:ext uri="{FF2B5EF4-FFF2-40B4-BE49-F238E27FC236}">
                <a16:creationId xmlns:a16="http://schemas.microsoft.com/office/drawing/2014/main" id="{DC22A540-69F7-254B-2471-DEA8C25CDF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8" y="4191000"/>
            <a:ext cx="26749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9D5D8B4D-6C6C-E122-EFAF-F92C42CDC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Comparing Analog and Digital Video</a:t>
            </a:r>
          </a:p>
        </p:txBody>
      </p:sp>
      <p:pic>
        <p:nvPicPr>
          <p:cNvPr id="82947" name="Picture 5" descr="C:\Documents and Settings\KPopen\My Documents\Reference courses\085708 - Network+ 2011\f0857082-11.png">
            <a:extLst>
              <a:ext uri="{FF2B5EF4-FFF2-40B4-BE49-F238E27FC236}">
                <a16:creationId xmlns:a16="http://schemas.microsoft.com/office/drawing/2014/main" id="{0AF70555-FF52-6547-06AD-1AFFE5C50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9" r="14819"/>
          <a:stretch>
            <a:fillRect/>
          </a:stretch>
        </p:blipFill>
        <p:spPr bwMode="auto">
          <a:xfrm>
            <a:off x="4025900" y="2128838"/>
            <a:ext cx="4735513" cy="29781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8" name="Line 7">
            <a:extLst>
              <a:ext uri="{FF2B5EF4-FFF2-40B4-BE49-F238E27FC236}">
                <a16:creationId xmlns:a16="http://schemas.microsoft.com/office/drawing/2014/main" id="{5204B867-A63F-CB15-8EB4-9C43A20AA5E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258051" y="3962400"/>
            <a:ext cx="55086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TH"/>
          </a:p>
        </p:txBody>
      </p:sp>
      <p:sp>
        <p:nvSpPr>
          <p:cNvPr id="82949" name="Line 9">
            <a:extLst>
              <a:ext uri="{FF2B5EF4-FFF2-40B4-BE49-F238E27FC236}">
                <a16:creationId xmlns:a16="http://schemas.microsoft.com/office/drawing/2014/main" id="{57F5A128-7F93-8019-D4EE-3FD96258FB57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6546850" y="2706688"/>
            <a:ext cx="55086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TH"/>
          </a:p>
        </p:txBody>
      </p:sp>
      <p:pic>
        <p:nvPicPr>
          <p:cNvPr id="82950" name="Picture 11" descr="085976ov3">
            <a:extLst>
              <a:ext uri="{FF2B5EF4-FFF2-40B4-BE49-F238E27FC236}">
                <a16:creationId xmlns:a16="http://schemas.microsoft.com/office/drawing/2014/main" id="{6CE186D1-0324-8391-EC76-7D95E0ADA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t="-3618" r="8827" b="-18088"/>
          <a:stretch>
            <a:fillRect/>
          </a:stretch>
        </p:blipFill>
        <p:spPr bwMode="auto">
          <a:xfrm>
            <a:off x="342900" y="2120900"/>
            <a:ext cx="3460750" cy="2990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5E395D7-1F88-7721-2F08-EFFE0702C7D5}"/>
              </a:ext>
            </a:extLst>
          </p:cNvPr>
          <p:cNvSpPr/>
          <p:nvPr/>
        </p:nvSpPr>
        <p:spPr>
          <a:xfrm>
            <a:off x="762000" y="1630363"/>
            <a:ext cx="2592388" cy="274637"/>
          </a:xfrm>
          <a:prstGeom prst="roundRect">
            <a:avLst/>
          </a:prstGeom>
          <a:solidFill>
            <a:srgbClr val="009DDC"/>
          </a:soli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bg1"/>
                </a:solidFill>
              </a:rPr>
              <a:t>Analog Transmissions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CE00EAB-683E-3B35-A20A-35B30A029B63}"/>
              </a:ext>
            </a:extLst>
          </p:cNvPr>
          <p:cNvSpPr/>
          <p:nvPr/>
        </p:nvSpPr>
        <p:spPr>
          <a:xfrm>
            <a:off x="5257800" y="1630363"/>
            <a:ext cx="2592388" cy="274637"/>
          </a:xfrm>
          <a:prstGeom prst="roundRect">
            <a:avLst/>
          </a:prstGeom>
          <a:solidFill>
            <a:srgbClr val="009DDC"/>
          </a:soli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bg1"/>
                </a:solidFill>
              </a:rPr>
              <a:t>Digital  Transmissions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A1C3E7F-299C-7F21-CDA3-2B99F9AB1BB5}"/>
              </a:ext>
            </a:extLst>
          </p:cNvPr>
          <p:cNvSpPr/>
          <p:nvPr/>
        </p:nvSpPr>
        <p:spPr>
          <a:xfrm>
            <a:off x="533400" y="4495800"/>
            <a:ext cx="2820988" cy="1071563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Carries information as continuous waves of electromagnetic or optical energy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EACF482-15E7-7B91-CBA9-46BB7F563B65}"/>
              </a:ext>
            </a:extLst>
          </p:cNvPr>
          <p:cNvSpPr/>
          <p:nvPr/>
        </p:nvSpPr>
        <p:spPr>
          <a:xfrm>
            <a:off x="5410200" y="2190750"/>
            <a:ext cx="2820988" cy="454025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One at a positive voltage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1E2BBE4-AD19-B583-587C-80936771C6CC}"/>
              </a:ext>
            </a:extLst>
          </p:cNvPr>
          <p:cNvSpPr/>
          <p:nvPr/>
        </p:nvSpPr>
        <p:spPr>
          <a:xfrm>
            <a:off x="6400800" y="4114800"/>
            <a:ext cx="2208213" cy="685800"/>
          </a:xfrm>
          <a:prstGeom prst="roundRect">
            <a:avLst/>
          </a:prstGeom>
          <a:gradFill flip="none" rotWithShape="0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8100" dist="25400" dir="2700000" sx="99000" sy="99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Zero at the ground or zero voltage state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09DB4B6C-75BE-FDA6-E534-0631A2CC1C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/>
              <a:t>Wireless Device Connections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DD781FAC-7834-B1B1-F569-2901CAEBE8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0450"/>
            <a:ext cx="8229600" cy="1339850"/>
          </a:xfrm>
        </p:spPr>
        <p:txBody>
          <a:bodyPr/>
          <a:lstStyle/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Bluetooth 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IR</a:t>
            </a:r>
          </a:p>
          <a:p>
            <a:pPr eaLnBrk="1" hangingPunct="1">
              <a:buClr>
                <a:srgbClr val="009DDC"/>
              </a:buClr>
              <a:buFont typeface="Wingdings" pitchFamily="2" charset="2"/>
              <a:buChar char="§"/>
            </a:pPr>
            <a:r>
              <a:rPr lang="en-US" altLang="th-TH" sz="1600" b="1"/>
              <a:t>RF (</a:t>
            </a:r>
            <a:r>
              <a:rPr lang="en-US" altLang="en-TH" sz="1600" b="1"/>
              <a:t>Radio frequency</a:t>
            </a:r>
            <a:r>
              <a:rPr lang="en-US" altLang="th-TH" sz="1600" b="1"/>
              <a:t>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AE8C8779-9846-8524-E388-B212C41F9CF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Reflective Questions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C611FE30-F9C8-5130-E9C5-01CC34A4E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43000"/>
            <a:ext cx="7086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4488" indent="-344488">
              <a:spcBef>
                <a:spcPct val="20000"/>
              </a:spcBef>
              <a:buClr>
                <a:srgbClr val="FF99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th-TH" sz="1600" b="1">
                <a:solidFill>
                  <a:srgbClr val="009DDC"/>
                </a:solidFill>
              </a:rPr>
              <a:t>1.  	</a:t>
            </a:r>
            <a:r>
              <a:rPr lang="en-US" altLang="th-TH" sz="1600" b="1"/>
              <a:t>How many of the personal computer components described are familiar to you?</a:t>
            </a:r>
          </a:p>
          <a:p>
            <a:pPr eaLnBrk="1" hangingPunct="1">
              <a:buFont typeface="Wingdings" pitchFamily="2" charset="2"/>
              <a:buNone/>
            </a:pPr>
            <a:endParaRPr lang="en-US" altLang="th-TH" sz="1600" b="1"/>
          </a:p>
          <a:p>
            <a:pPr eaLnBrk="1" hangingPunct="1">
              <a:buFont typeface="Wingdings" pitchFamily="2" charset="2"/>
              <a:buNone/>
            </a:pPr>
            <a:r>
              <a:rPr lang="en-US" altLang="th-TH" sz="1600" b="1">
                <a:solidFill>
                  <a:srgbClr val="009DDC"/>
                </a:solidFill>
              </a:rPr>
              <a:t>2.  	</a:t>
            </a:r>
            <a:r>
              <a:rPr lang="en-US" altLang="th-TH" sz="1600" b="1"/>
              <a:t>Which of the device connections discussed were familiar to you? Which were new?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C6526A6-454B-A1D5-0DAE-B3D815C892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The CPU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6857BF27-17E2-2D3D-8A81-39442D7B5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143000"/>
            <a:ext cx="8763000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1. 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Pentium 4</a:t>
            </a:r>
          </a:p>
          <a:p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670, 661, 660, 651, 650, 641, 640, 631, 630, 551, 541, 531, 521 [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Hyper-Threading]524, 519K, 516, 511, 506 [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ไม่มี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Hyper-Threading] CPU Single-core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มีความเร็วตั้งแต่ 2.66 - 3.80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GHz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Cache L2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ตั้งแต่ 1 - 2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MB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FSB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ตั้งแต่ 533 – 800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มีระบบประหยัดพลังงาน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 SpeedStep (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ยกเว้น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Pentium 551, 541, 531, 521, 524, 519K, 516, 506)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รองรับ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EM64T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มีเทคโนโลยีป้องกันการโจมตีของไวรัส ใช้การผลิตแบบ 90 และ 65นาโนเมตร บน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LGA775</a:t>
            </a:r>
          </a:p>
          <a:p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2. </a:t>
            </a:r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Pentium D</a:t>
            </a:r>
          </a:p>
          <a:p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960, 950, 945, 940, 930, 925, 920, 915, 840, 830, 820, 805 CPU Dual-core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มีความเร็วตั้งแต่ 2.8 - 3.60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GHz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Cache L2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ตั้งแต่ 2 - 4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MB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FSB 800MHz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ไม่มี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Hyper-Threading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มีระบบประหยัดพลังงาน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 SpeedStep (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ยกเว้น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PentiumD820,805)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รองรับ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EM64T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มีเทคโนโลยีป้องกันการโจมตีของไวรัส ใช้การผลิตแบบ 90 และ 65นาโนเมตร บน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LGA775</a:t>
            </a:r>
          </a:p>
          <a:p>
            <a:endParaRPr lang="en-US" altLang="en-TH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3570660-2776-CC55-EF86-6DF0CEC36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371600"/>
            <a:ext cx="89154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4. 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Core 2 Duo</a:t>
            </a:r>
          </a:p>
          <a:p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E6700, E6600, E6400, E6300, E7600, E7500, E7400, E7300, E7200, E8600, E8500, E8400 CPU Dual-core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มีความเร็วตั้งแต่ 1.86 – 3.33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GHz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Cache L2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ตั้งแต่ 2 - 4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MB FSB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ตั้งแต่ 1333 - 1066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ไม่มี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Hyper-Threading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มีระบบประหยัดพลังงาน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 SpeedStep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รองรับ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EM64T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มีเทคโนโลยีป้องกันการโจมตีของไวรัส ใช้การผลิตแบบ 45นาโนเมตร บน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LGA775</a:t>
            </a:r>
          </a:p>
          <a:p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5. </a:t>
            </a:r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Core 2 Quad</a:t>
            </a:r>
          </a:p>
          <a:p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โปรเซสเซอร์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Intel® Core™2 Quad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ซึ่งมีพื้นฐานจากการปฏิวัติทางนวัตกรรมของ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Intel® Core™ microarchitecture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มอบ หน่วยประมวลผลสี่แกนหลักในโปรเซสเซอร์ตัวเดียว การใช้งานแบบมัลติเธรดและมัลติทาสกิ้งในสภาพแวดล้อมการทำงานที่บ้านและใน สำนักงานเวอร์ชั่นล่าสุดของโปรเซสเซอร์นี้สร้างขึ้นจากเทคโนโลยีการผลิต 45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nm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ของ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เพิ่มความหนาแน่นของทรานซิสเตอร์เป็นสองเท่า เป็นการช่วยเพิ่มสมรรถนะและความเร็วเมื่อเทียบกับรุ่นก่อนหน้า และช่วยเพิ่มขนาดแคชเพิ่มขึ้นสูงสุดถึง 50 เปอร์เซ็นต์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D97FA61-9BDB-8D20-8439-AAF726128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"/>
            <a:ext cx="68532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th-TH" sz="2400" b="1" i="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CPU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4FC1844-FBD5-6DD2-B83B-CF67D3E5C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831975"/>
            <a:ext cx="84582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6. 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Core 2 Extreme</a:t>
            </a:r>
          </a:p>
          <a:p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CPU Dual-core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ความเร็ว 2.93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GHz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Cache L2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ขนาดใหญ่ถึง 4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MB FSB 1066MHz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ไม่มี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Hyper-Threading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มีระบบประหยัดพลังงาน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Intel SpeedStep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รองรับ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EM64T </a:t>
            </a:r>
            <a:r>
              <a:rPr lang="th-TH" altLang="en-TH">
                <a:solidFill>
                  <a:srgbClr val="000000"/>
                </a:solidFill>
                <a:latin typeface="Tahoma" panose="020B0604030504040204" pitchFamily="34" charset="0"/>
              </a:rPr>
              <a:t>มีเทคโนโลยีป้องกันการโจมตีของไวรัส ใช้การผลิตแบบ 45 นาโนเมตร บน </a:t>
            </a:r>
            <a:r>
              <a:rPr lang="en-US" altLang="en-TH">
                <a:solidFill>
                  <a:srgbClr val="000000"/>
                </a:solidFill>
                <a:latin typeface="Tahoma" panose="020B0604030504040204" pitchFamily="34" charset="0"/>
              </a:rPr>
              <a:t>LGA775</a:t>
            </a:r>
          </a:p>
          <a:p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7. </a:t>
            </a:r>
            <a:r>
              <a:rPr lang="th-TH" altLang="en-TH">
                <a:solidFill>
                  <a:srgbClr val="FF0000"/>
                </a:solidFill>
                <a:latin typeface="Tahoma" panose="020B0604030504040204" pitchFamily="34" charset="0"/>
              </a:rPr>
              <a:t>ซีพียูตระกูล </a:t>
            </a:r>
            <a:r>
              <a:rPr lang="en-US" altLang="en-TH">
                <a:solidFill>
                  <a:srgbClr val="FF0000"/>
                </a:solidFill>
                <a:latin typeface="Tahoma" panose="020B0604030504040204" pitchFamily="34" charset="0"/>
              </a:rPr>
              <a:t>Core i3,i5,i7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7E69ADB-65A1-BBF4-E732-9B9686776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"/>
            <a:ext cx="68532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th-TH" sz="2400" b="1" i="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CPU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B418B6CB-2644-57D9-DAB8-CD1E2FA52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5105400"/>
            <a:ext cx="3275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TH"/>
              <a:t>http://www.cpubenchmark.net/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2BBB73F-3F93-A3C9-38E3-EC02FA549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Memory</a:t>
            </a:r>
          </a:p>
        </p:txBody>
      </p:sp>
      <p:pic>
        <p:nvPicPr>
          <p:cNvPr id="16387" name="Picture 6" descr="C:\WIP\A+\images\memory_module.png">
            <a:extLst>
              <a:ext uri="{FF2B5EF4-FFF2-40B4-BE49-F238E27FC236}">
                <a16:creationId xmlns:a16="http://schemas.microsoft.com/office/drawing/2014/main" id="{E667F7F9-1117-5A1E-DD95-853D58EB2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6583363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1">
            <a:extLst>
              <a:ext uri="{FF2B5EF4-FFF2-40B4-BE49-F238E27FC236}">
                <a16:creationId xmlns:a16="http://schemas.microsoft.com/office/drawing/2014/main" id="{60001260-2E67-E6B1-CA3A-DC29A0F1C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00350"/>
            <a:ext cx="8229600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h-TH" altLang="en-TH">
                <a:solidFill>
                  <a:srgbClr val="333333"/>
                </a:solidFill>
                <a:latin typeface="Tahoma" panose="020B0604030504040204" pitchFamily="34" charset="0"/>
              </a:rPr>
              <a:t> สามารถแบ่งออกได้เป็น 2 ประเภท คือ</a:t>
            </a:r>
            <a:br>
              <a:rPr lang="en-US" altLang="en-TH">
                <a:solidFill>
                  <a:srgbClr val="333333"/>
                </a:solidFill>
                <a:latin typeface="Tahoma" panose="020B0604030504040204" pitchFamily="34" charset="0"/>
              </a:rPr>
            </a:br>
            <a:endParaRPr lang="th-TH" altLang="en-TH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r>
              <a:rPr lang="en-US" altLang="en-TH">
                <a:solidFill>
                  <a:srgbClr val="333333"/>
                </a:solidFill>
                <a:latin typeface="Tahoma" panose="020B0604030504040204" pitchFamily="34" charset="0"/>
              </a:rPr>
              <a:t>1. </a:t>
            </a:r>
            <a:r>
              <a:rPr lang="th-TH" altLang="en-TH">
                <a:solidFill>
                  <a:srgbClr val="333333"/>
                </a:solidFill>
                <a:latin typeface="Tahoma" panose="020B0604030504040204" pitchFamily="34" charset="0"/>
              </a:rPr>
              <a:t>หน่วยความจำหลักแบบอ่านได้อย่างเดียว </a:t>
            </a:r>
            <a:r>
              <a:rPr lang="th-TH" altLang="en-TH" b="1">
                <a:solidFill>
                  <a:srgbClr val="333333"/>
                </a:solidFill>
                <a:latin typeface="Tahoma" panose="020B0604030504040204" pitchFamily="34" charset="0"/>
              </a:rPr>
              <a:t>(</a:t>
            </a:r>
            <a:r>
              <a:rPr lang="en-US" altLang="en-TH" b="1">
                <a:solidFill>
                  <a:srgbClr val="333333"/>
                </a:solidFill>
                <a:latin typeface="Tahoma" panose="020B0604030504040204" pitchFamily="34" charset="0"/>
              </a:rPr>
              <a:t>Read Only Memory - ROM</a:t>
            </a:r>
            <a:r>
              <a:rPr lang="en-US" altLang="en-TH">
                <a:solidFill>
                  <a:srgbClr val="333333"/>
                </a:solidFill>
                <a:latin typeface="Tahoma" panose="020B0604030504040204" pitchFamily="34" charset="0"/>
              </a:rPr>
              <a:t>)</a:t>
            </a:r>
            <a:endParaRPr lang="th-TH" altLang="en-TH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r>
              <a:rPr lang="th-TH" altLang="en-TH"/>
              <a:t>เป็นหน่วยความจำแบบสารกึ่งตัวนำชั่วคราวชนิดอ่านได้อย่างเดียว ใช้เป็นสื่อบันทึกในคอมพิวเตอร์ เพราะไม่สามารถบันทึกซ้ำได้ (อย่างง่ายๆ) เป็นความจำที่ซอฟต์แวร์หรือข้อมูลอยู่แล้ว และพร้อมที่จะนำมาต่อกับไมโครโพรเซสเซอร์ได้โดยตรง หน่วยความจำประเภทนี้แม้ไม่มีไฟเลี้ยงต่ออยู่ ข้อมูลก็จะไม่หายไปจากน่วยความจำ (</a:t>
            </a:r>
            <a:r>
              <a:rPr lang="en-US" altLang="en-TH"/>
              <a:t>nonvolatile)</a:t>
            </a:r>
          </a:p>
          <a:p>
            <a:endParaRPr lang="en-US" altLang="en-TH">
              <a:solidFill>
                <a:srgbClr val="333333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199855D-2C65-9AD7-B2D8-A04A88467E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2400" b="1" i="0">
                <a:latin typeface="Calibri" panose="020F0502020204030204" pitchFamily="34" charset="0"/>
                <a:cs typeface="Calibri" panose="020F0502020204030204" pitchFamily="34" charset="0"/>
              </a:rPr>
              <a:t>Memory</a:t>
            </a: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3155D211-69BC-E357-FC6F-199A77E5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752600"/>
            <a:ext cx="82296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TH"/>
              <a:t>2. </a:t>
            </a:r>
            <a:r>
              <a:rPr lang="th-TH" altLang="en-TH"/>
              <a:t>หน่วยความจำหลักแบบแก้ไขได้ </a:t>
            </a:r>
            <a:r>
              <a:rPr lang="th-TH" altLang="en-TH" b="1"/>
              <a:t>(</a:t>
            </a:r>
            <a:r>
              <a:rPr lang="en-US" altLang="en-TH" b="1"/>
              <a:t>Random Access Memory - RAM)</a:t>
            </a:r>
            <a:endParaRPr lang="en-US" altLang="en-TH"/>
          </a:p>
          <a:p>
            <a:r>
              <a:rPr lang="en-US" altLang="en-TH"/>
              <a:t>    </a:t>
            </a:r>
            <a:r>
              <a:rPr lang="th-TH" altLang="en-TH"/>
              <a:t>เป็นหน่วยความจำหลัก ที่ใช้ในระบบคอมพิวเตอร์ยุคปัจจุบัน หน่วยความจำชนิดนี้ อนุญาตให้เขียนและอ่านข้อมูลได้ในตำแหน่งต่างๆ อย่างอิสระ และรวดเร็วพอสมควร ซึ่งต่างจากสื่อเก็บข้อมูลชนิดอื่นๆ อย่างเทป หรือดิสก์ ที่มีข้อจำกัดในการอ่านและเขียนข้อมูล ที่ต้องทำตามลำดับก่อนหลังตามที่จัดเก็บไว้ในสื่อ หรือมีข้อกำจัดแบบรอม ที่อนุญาตให้อ่านเพียงอย่างเดียว</a:t>
            </a:r>
          </a:p>
          <a:p>
            <a:endParaRPr lang="en-US" altLang="en-TH">
              <a:solidFill>
                <a:srgbClr val="333333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ilt_visuals_template_v2_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ilt_visuals_template_v2_5</Template>
  <TotalTime>6348</TotalTime>
  <Words>1925</Words>
  <Application>Microsoft Macintosh PowerPoint</Application>
  <PresentationFormat>On-screen Show (4:3)</PresentationFormat>
  <Paragraphs>265</Paragraphs>
  <Slides>44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Arial Black</vt:lpstr>
      <vt:lpstr>Calibri</vt:lpstr>
      <vt:lpstr>Wingdings</vt:lpstr>
      <vt:lpstr>Tahoma</vt:lpstr>
      <vt:lpstr>Arial Unicode MS</vt:lpstr>
      <vt:lpstr>AngsanaUPC</vt:lpstr>
      <vt:lpstr>Cordia New</vt:lpstr>
      <vt:lpstr>ilt_visuals_template_v2_5</vt:lpstr>
      <vt:lpstr>Hardware Fundamentals</vt:lpstr>
      <vt:lpstr>Common Computer Components</vt:lpstr>
      <vt:lpstr>The Motherboard</vt:lpstr>
      <vt:lpstr>The CPU</vt:lpstr>
      <vt:lpstr>The CPU</vt:lpstr>
      <vt:lpstr>PowerPoint Presentation</vt:lpstr>
      <vt:lpstr>PowerPoint Presentation</vt:lpstr>
      <vt:lpstr>Memory</vt:lpstr>
      <vt:lpstr>Memory</vt:lpstr>
      <vt:lpstr>The System Bus</vt:lpstr>
      <vt:lpstr>Storage Devices</vt:lpstr>
      <vt:lpstr>Power Supplies</vt:lpstr>
      <vt:lpstr>Cooling Systems</vt:lpstr>
      <vt:lpstr>Expansion Cards</vt:lpstr>
      <vt:lpstr>Riser Cards</vt:lpstr>
      <vt:lpstr>Firmware</vt:lpstr>
      <vt:lpstr>The System BIOS</vt:lpstr>
      <vt:lpstr>The POST</vt:lpstr>
      <vt:lpstr>Floppy Drives </vt:lpstr>
      <vt:lpstr>Hard Drives</vt:lpstr>
      <vt:lpstr>Types of Hard Drives</vt:lpstr>
      <vt:lpstr>Types of Hard Drives</vt:lpstr>
      <vt:lpstr>Optical Disks</vt:lpstr>
      <vt:lpstr>Optical Disks</vt:lpstr>
      <vt:lpstr>Optical Disks</vt:lpstr>
      <vt:lpstr>PowerPoint Presentation</vt:lpstr>
      <vt:lpstr>Optical Drives</vt:lpstr>
      <vt:lpstr>Tape Drives</vt:lpstr>
      <vt:lpstr>Solid State Storage</vt:lpstr>
      <vt:lpstr>Types of Solid State Storage</vt:lpstr>
      <vt:lpstr>Ports</vt:lpstr>
      <vt:lpstr>Computer Connections</vt:lpstr>
      <vt:lpstr>Serial Connections</vt:lpstr>
      <vt:lpstr>Parallel Connections</vt:lpstr>
      <vt:lpstr>USB Connections</vt:lpstr>
      <vt:lpstr>IEEE 1394 and FireWire Connections</vt:lpstr>
      <vt:lpstr>SCSI Connections</vt:lpstr>
      <vt:lpstr>PATA Connections</vt:lpstr>
      <vt:lpstr>SATA Connections</vt:lpstr>
      <vt:lpstr>Display Cable and Connector Types</vt:lpstr>
      <vt:lpstr>Audio/Video Connections</vt:lpstr>
      <vt:lpstr>Comparing Analog and Digital Video</vt:lpstr>
      <vt:lpstr>Wireless Device Connections</vt:lpstr>
      <vt:lpstr>Reflective Questions</vt:lpstr>
    </vt:vector>
  </TitlesOfParts>
  <Company>Element 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Fundamentals</dc:title>
  <dc:subject>Courseware Resource Supplement</dc:subject>
  <dc:creator>Kelly Popen</dc:creator>
  <dc:description>Version 1.6_x000d_
03.31.03</dc:description>
  <cp:lastModifiedBy>ร.ท. สมโภชน์  กุลธารารมณ์</cp:lastModifiedBy>
  <cp:revision>136</cp:revision>
  <dcterms:created xsi:type="dcterms:W3CDTF">2012-07-20T17:30:26Z</dcterms:created>
  <dcterms:modified xsi:type="dcterms:W3CDTF">2026-08-25T03:25:27Z</dcterms:modified>
  <cp:category>Templates</cp:category>
</cp:coreProperties>
</file>