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372" r:id="rId4"/>
    <p:sldId id="374" r:id="rId5"/>
    <p:sldId id="373" r:id="rId6"/>
    <p:sldId id="375" r:id="rId7"/>
    <p:sldId id="376" r:id="rId8"/>
    <p:sldId id="377" r:id="rId9"/>
  </p:sldIdLst>
  <p:sldSz cx="12192000" cy="6858000"/>
  <p:notesSz cx="6858000" cy="9144000"/>
  <p:defaultTextStyle>
    <a:defPPr>
      <a:defRPr lang="en-T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34"/>
    <p:restoredTop sz="94668"/>
  </p:normalViewPr>
  <p:slideViewPr>
    <p:cSldViewPr snapToGrid="0">
      <p:cViewPr varScale="1">
        <p:scale>
          <a:sx n="119" d="100"/>
          <a:sy n="119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ECD5CC-22B3-AB43-AE3A-2201969117E8}" type="datetimeFigureOut">
              <a:rPr lang="en-TH" smtClean="0"/>
              <a:t>12/12/2025 R</a:t>
            </a:fld>
            <a:endParaRPr lang="en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587F3B-FD1E-C647-8CB1-E1FE85240810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6703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329E61-B930-42FB-AD7C-8DE45400CD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766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91A6F-4ABC-E8B1-386A-29983B4CB2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CE74F0-8B23-BE96-5F71-9C92E038A4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9C473-70FB-83C4-0A32-08011B385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A449-1F11-EF43-8A87-ACBFD9D716FF}" type="datetimeFigureOut">
              <a:rPr lang="en-TH" smtClean="0"/>
              <a:t>12/12/2025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A1EB4-F264-A0A0-29B8-52C40CFDB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E331D-A015-C3FB-7D1C-B3FE4435E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366F6-8CAF-4649-B01C-4E403A28E021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765693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C12A6-5BDD-C5E6-919D-6267A497A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AEE0D3-73D8-BD19-A3AC-DF21DE3B6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880A8-6869-9244-25BC-4717C0A1E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A449-1F11-EF43-8A87-ACBFD9D716FF}" type="datetimeFigureOut">
              <a:rPr lang="en-TH" smtClean="0"/>
              <a:t>12/12/2025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0D8E1-6E0D-2811-6F91-36DC6E02B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E0D3D8-0386-2645-6F0D-CF6961864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366F6-8CAF-4649-B01C-4E403A28E021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612385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A09C71-5BC4-DD2D-C2D9-A30FA7A52C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FD0973-122E-1690-2337-0AB7ADC64B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B6B9F-2AB8-6C8F-32BB-4074DABA0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A449-1F11-EF43-8A87-ACBFD9D716FF}" type="datetimeFigureOut">
              <a:rPr lang="en-TH" smtClean="0"/>
              <a:t>12/12/2025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75228-E86F-0161-AFBF-27E37E983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28666-0C96-0C4E-527B-582ABBFE0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366F6-8CAF-4649-B01C-4E403A28E021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959953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533D1-4D48-4FF2-96DC-75342023E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307AE8-EC76-4A64-85F4-135972A48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4C96E-870B-4925-9A8D-1A25FEBA8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4872-2040-4917-BA02-3A83D535077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98B7E-5622-4613-9844-32554DC2B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CC73F9-88D0-466B-985D-26A8D9C8A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8872-5124-46AC-A698-BB8C06186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30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76935-D3FE-48D6-BB1E-E5A9EFBAF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133" y="123827"/>
            <a:ext cx="10515600" cy="68897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8D378-6E46-4A1C-B18A-DD65CBDBE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934" y="1152524"/>
            <a:ext cx="11040533" cy="5299076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42D0172-D1D5-4305-9BEC-F0D43AC39B8A}"/>
              </a:ext>
            </a:extLst>
          </p:cNvPr>
          <p:cNvCxnSpPr/>
          <p:nvPr userDrawn="1"/>
        </p:nvCxnSpPr>
        <p:spPr>
          <a:xfrm>
            <a:off x="474134" y="990600"/>
            <a:ext cx="11091333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48746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AED0A-AC37-4ACC-8C41-6D5551DF8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B2652-F7DB-4069-8508-69F0710DBA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A1561-1FB0-47D0-8C57-46F17749C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4872-2040-4917-BA02-3A83D535077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920F5-4A11-4C59-81AA-501618362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A907C-7492-409E-A3DE-E62D51D17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8872-5124-46AC-A698-BB8C06186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674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6CDDE-D2E5-4D64-9EAB-3393C43A3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90B3F-50B2-4ED3-AA45-9015E9534A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F55212-2E2F-4EA3-B467-530FD81E62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E2739-324B-44D0-91BD-61787FDE2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4872-2040-4917-BA02-3A83D535077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0C9DCE-45FC-49E8-B790-B58B05913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DA6423-9B65-46D8-9688-084F0EB8D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8872-5124-46AC-A698-BB8C06186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96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26858-F85D-400B-9D52-A742C905E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DBA60E-6495-4915-B90C-372C1B8C2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D1932-76A1-475C-BF3B-B190484B09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C0BB79-DB03-4FAC-B1ED-2F9707ECC5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773E6B-75A5-4C92-9F4D-F025193BC6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B1AC06-831D-483D-BF6A-FFEE231E7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4872-2040-4917-BA02-3A83D535077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5CB301-0F21-4DDA-9DC5-F77134A75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2FB026-B325-41A0-A8A9-16FE73C6E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8872-5124-46AC-A698-BB8C06186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486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342EB-E5A9-4C46-B8E5-40CEA9F30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3C4893-53D5-47E3-9272-E525F708F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4872-2040-4917-BA02-3A83D535077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9AF1CF-9002-4012-8AFF-628C53547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51221C-B3C3-4D5B-B3B1-27F1A3D88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8872-5124-46AC-A698-BB8C06186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4413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63C34A-4517-4058-8C9F-0BC7BBBCD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4872-2040-4917-BA02-3A83D535077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699526-0CC8-4970-9D8E-5BDC8DF39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84E9AF-7EDD-456E-9F33-70CBB9027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8872-5124-46AC-A698-BB8C06186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538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C2748-B1CE-470E-BBB6-1FFB87CCC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9AF96-6683-40AF-87E5-FBBE40BDF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01A066-9E81-4854-8F79-9BB68F3935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E49DA-5A39-4260-89FA-D173AE8B7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4872-2040-4917-BA02-3A83D535077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CFF37-0751-4CAE-9EB3-6CC6CB943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9890EB-85F1-4562-8864-9A8EE121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8872-5124-46AC-A698-BB8C06186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801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1EAC8-A436-4528-BF54-81143A463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9F820-C22D-50A4-738B-11944453B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06544-D913-E5E8-8FD1-9DFC480C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A449-1F11-EF43-8A87-ACBFD9D716FF}" type="datetimeFigureOut">
              <a:rPr lang="en-TH" smtClean="0"/>
              <a:t>12/12/2025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055F1-4F2E-66D9-F77F-2AE47E1E1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593A7-C846-C919-B2B0-C1560EB98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366F6-8CAF-4649-B01C-4E403A28E021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5330283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5B9B2-7829-4529-AD89-41245A9ED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22684A-07EC-4115-AA22-2D3A5DAA74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E77D5E-A7CC-4CC6-8521-CA0F6678F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EB15FA-2F53-4217-A5BA-0A3D6F82A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4872-2040-4917-BA02-3A83D535077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E3F95-266D-44F6-93F7-14B00A605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E2A398-B428-4867-9763-55C55A728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8872-5124-46AC-A698-BB8C06186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185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391F0-9CB3-4603-A9B2-724A50EB7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9D5206-0CF0-48F4-909B-2DACE1E16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84165-8EC8-4D27-98EC-657919533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4872-2040-4917-BA02-3A83D535077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0E354-9425-4A0D-A426-31B2E860A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D33B1-E0EF-4927-BF9E-20C76D28C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8872-5124-46AC-A698-BB8C06186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6606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DD9B7B-3B33-49B9-BFB0-FB2415542D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CEF4FE-E21A-49C7-9FBB-DBCB49D70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DC6D4-844F-4FCB-90FA-5EF2EFFAB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4872-2040-4917-BA02-3A83D535077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917A5-D5FC-4BAC-A1C1-B5DF0461A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2C534-52D0-4ACB-893E-5D37CAAA7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8872-5124-46AC-A698-BB8C06186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59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2B8D0-1206-3A39-791F-437482807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53D3F4-D684-F112-C4BA-011655D54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00E9A-7FC7-16A1-3F16-DE08F5362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A449-1F11-EF43-8A87-ACBFD9D716FF}" type="datetimeFigureOut">
              <a:rPr lang="en-TH" smtClean="0"/>
              <a:t>12/12/2025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5736D-7CED-8240-37D3-D70FCD81B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D2279-B25C-2802-847B-397770FE9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366F6-8CAF-4649-B01C-4E403A28E021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4883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9FB1D-A0D7-C7AE-278F-F005B3640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33ED6-03E3-49F7-24FC-262D016C03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4072AD-47FB-08B8-F139-1413AF2178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9E53EF-9C73-774D-1F8A-18C699A82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A449-1F11-EF43-8A87-ACBFD9D716FF}" type="datetimeFigureOut">
              <a:rPr lang="en-TH" smtClean="0"/>
              <a:t>12/12/2025 R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046C2A-9045-1E89-3202-5DC86025B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C0E16-7704-688D-D426-AA28730E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366F6-8CAF-4649-B01C-4E403A28E021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80426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BC58C-017F-6745-A6FE-1EBDC2EE4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BC106D-ED3B-B78B-2D4C-A9F2C3102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B8B6B7-686A-6A56-62A4-1A9123ECD6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102A57-571A-0915-47AC-2C956E41FB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7FE9ED-2EA4-A137-938F-C766338E05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5B5CA4-2FC4-4BC7-C26B-CF02BF01C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A449-1F11-EF43-8A87-ACBFD9D716FF}" type="datetimeFigureOut">
              <a:rPr lang="en-TH" smtClean="0"/>
              <a:t>12/12/2025 R</a:t>
            </a:fld>
            <a:endParaRPr lang="en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C662C9-0775-FCAF-7ED2-4479CB217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FE2F74-91D8-38E6-2577-905F67F3B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366F6-8CAF-4649-B01C-4E403A28E021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575249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9F7C4-185B-C4B5-0E72-DF063505C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DBAF02-B927-3831-A24C-256D22F13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A449-1F11-EF43-8A87-ACBFD9D716FF}" type="datetimeFigureOut">
              <a:rPr lang="en-TH" smtClean="0"/>
              <a:t>12/12/2025 R</a:t>
            </a:fld>
            <a:endParaRPr lang="en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7CA75E-7703-556C-45D5-7D7D0A5A5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53100-0638-313A-3325-84C674F63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366F6-8CAF-4649-B01C-4E403A28E021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923834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223C2C-F643-8022-9EE4-0DCDAB4AB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A449-1F11-EF43-8A87-ACBFD9D716FF}" type="datetimeFigureOut">
              <a:rPr lang="en-TH" smtClean="0"/>
              <a:t>12/12/2025 R</a:t>
            </a:fld>
            <a:endParaRPr lang="en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B0043-0CEA-2E84-89EB-938E2D5C5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71F591-2D0D-640F-E0C8-61BFC6BD5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366F6-8CAF-4649-B01C-4E403A28E021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928695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378E2-64E1-A4BE-4A6D-23C55B369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EDAB3-760A-9833-F3EC-9D9283B6B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1700B4-03A9-8B05-9EF9-6DAAC086D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756000-C0C1-8F24-1577-0D83E2162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A449-1F11-EF43-8A87-ACBFD9D716FF}" type="datetimeFigureOut">
              <a:rPr lang="en-TH" smtClean="0"/>
              <a:t>12/12/2025 R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30B7AD-2663-7B4F-300D-AFE1894D7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2E59F5-5824-A141-42C3-ADEACE3A3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366F6-8CAF-4649-B01C-4E403A28E021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672241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B9CB2-B9E6-7EDA-2898-524F92852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D8357A-3A0F-0CF6-741E-1D07D33F05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2327B6-AB19-7F53-73D8-F956B089C7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4C26C-3726-EFC0-728F-888B508DD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A449-1F11-EF43-8A87-ACBFD9D716FF}" type="datetimeFigureOut">
              <a:rPr lang="en-TH" smtClean="0"/>
              <a:t>12/12/2025 R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453C43-1809-F4F5-A824-A39D119C8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E88BF-2AB9-8DCE-99DF-6E3C35567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366F6-8CAF-4649-B01C-4E403A28E021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338817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A9A57A-F541-3BA3-508D-A2146C2F9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419A9-AB1D-8B18-A12C-C9D8CD4E4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B44C7-7D88-2F10-0CC4-6BDE9AB2A3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40A449-1F11-EF43-8A87-ACBFD9D716FF}" type="datetimeFigureOut">
              <a:rPr lang="en-TH" smtClean="0"/>
              <a:t>12/12/2025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70AE8-EB07-D618-71A8-CE213BDCBD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37848-A08A-C82B-1ACA-CE7743D00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A366F6-8CAF-4649-B01C-4E403A28E021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414986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84A7A5-A72B-4C43-9856-66A9CBF42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C3ACA-9612-44BE-8301-DB0172B594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DE2E6-998C-4FAB-A875-33AF2A169F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D4872-2040-4917-BA02-3A83D535077A}" type="datetimeFigureOut">
              <a:rPr lang="en-US" smtClean="0"/>
              <a:t>12/6/25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3EC1E7-A024-49C4-B3B4-56E308C92A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D2B1E-F792-407D-9727-3DDFFF3B96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28872-5124-46AC-A698-BB8C06186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0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FEC590B-3306-47E9-BD67-97F3F7616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11" name="Color">
              <a:extLst>
                <a:ext uri="{FF2B5EF4-FFF2-40B4-BE49-F238E27FC236}">
                  <a16:creationId xmlns:a16="http://schemas.microsoft.com/office/drawing/2014/main" id="{54F87DBC-E43C-4CE4-A8C5-61E3D6819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Color">
              <a:extLst>
                <a:ext uri="{FF2B5EF4-FFF2-40B4-BE49-F238E27FC236}">
                  <a16:creationId xmlns:a16="http://schemas.microsoft.com/office/drawing/2014/main" id="{CD39A88A-7F84-4ACA-877B-E28BC26CD8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47AAF5E-1692-48C9-98FB-6432BF0BC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F36A26D-E71D-4663-B197-8B7BFA37AD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A821CEB-DA96-4952-93B9-81F9C42BAD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C8EDE0-D69B-4F65-9AB7-DDE7EAD78E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46F0982-BF10-4BF6-842A-F631654FF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B313509-2128-42CA-81B6-C9EC23E44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589188C-E06E-4F8A-BDD1-02ADF1408F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B4E610F-FCD0-483F-B9F2-6DF2C28FE8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92C50CC-E740-6782-0B4E-F1D001EC13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9708" y="2259107"/>
            <a:ext cx="10558405" cy="3902520"/>
          </a:xfrm>
        </p:spPr>
        <p:txBody>
          <a:bodyPr anchor="b">
            <a:normAutofit/>
          </a:bodyPr>
          <a:lstStyle/>
          <a:p>
            <a:r>
              <a:rPr lang="en-US" sz="8000" b="1" dirty="0">
                <a:solidFill>
                  <a:srgbClr val="92D050"/>
                </a:solidFill>
                <a:latin typeface="+mn-lt"/>
              </a:rPr>
              <a:t>Python Layout</a:t>
            </a:r>
            <a:r>
              <a:rPr lang="th-TH" sz="8000" b="1" dirty="0">
                <a:solidFill>
                  <a:srgbClr val="92D050"/>
                </a:solidFill>
                <a:latin typeface="+mn-lt"/>
              </a:rPr>
              <a:t> </a:t>
            </a:r>
            <a:r>
              <a:rPr lang="en-US" sz="8000" b="1" dirty="0" err="1">
                <a:solidFill>
                  <a:srgbClr val="92D050"/>
                </a:solidFill>
                <a:latin typeface="+mn-lt"/>
              </a:rPr>
              <a:t>Tkinter</a:t>
            </a:r>
            <a:br>
              <a:rPr lang="en-US" sz="8000" dirty="0"/>
            </a:br>
            <a:r>
              <a:rPr lang="en-US" sz="8000" b="1" dirty="0"/>
              <a:t>pack(), grid(), place()</a:t>
            </a:r>
            <a:br>
              <a:rPr lang="en-US" sz="8000" b="1" dirty="0"/>
            </a:br>
            <a:endParaRPr lang="en-TH" sz="8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557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E2C22-2AD3-E29C-F3EF-A985E7781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การจัด</a:t>
            </a:r>
            <a:r>
              <a:rPr lang="en-US" dirty="0"/>
              <a:t> Layout</a:t>
            </a:r>
            <a:r>
              <a:rPr lang="th-TH" dirty="0"/>
              <a:t> </a:t>
            </a:r>
            <a:r>
              <a:rPr lang="en-US" dirty="0" err="1"/>
              <a:t>Tkinter</a:t>
            </a:r>
            <a:r>
              <a:rPr lang="en-US" dirty="0"/>
              <a:t> </a:t>
            </a:r>
            <a:r>
              <a:rPr lang="th-TH" dirty="0"/>
              <a:t>มี</a:t>
            </a:r>
            <a:r>
              <a:rPr lang="en-US" dirty="0"/>
              <a:t> 3 </a:t>
            </a:r>
            <a:r>
              <a:rPr lang="th-TH" dirty="0"/>
              <a:t>แบบ</a:t>
            </a:r>
            <a:endParaRPr lang="en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FB6C7-784B-5493-FE78-A8FFE45DA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เริ่มต้นสร้าง</a:t>
            </a:r>
            <a:r>
              <a:rPr lang="en-US" dirty="0"/>
              <a:t> Form</a:t>
            </a:r>
            <a:r>
              <a:rPr lang="th-TH" dirty="0"/>
              <a:t> ก่อน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tkinter</a:t>
            </a:r>
            <a:r>
              <a:rPr lang="en-US" dirty="0"/>
              <a:t> as </a:t>
            </a:r>
            <a:r>
              <a:rPr lang="en-US" dirty="0" err="1"/>
              <a:t>tk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app = </a:t>
            </a:r>
            <a:r>
              <a:rPr lang="en-US" dirty="0" err="1"/>
              <a:t>tk.Tk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 err="1"/>
              <a:t>app.title</a:t>
            </a:r>
            <a:r>
              <a:rPr lang="en-US" dirty="0"/>
              <a:t>("</a:t>
            </a:r>
            <a:r>
              <a:rPr lang="th-TH" dirty="0"/>
              <a:t>ตัวอย่าง </a:t>
            </a:r>
            <a:r>
              <a:rPr lang="en-US" dirty="0"/>
              <a:t>Layout </a:t>
            </a:r>
            <a:r>
              <a:rPr lang="en-US" dirty="0" err="1"/>
              <a:t>Tkinter</a:t>
            </a:r>
            <a:r>
              <a:rPr lang="en-US" dirty="0"/>
              <a:t>")</a:t>
            </a:r>
          </a:p>
          <a:p>
            <a:pPr marL="0" indent="0">
              <a:buNone/>
            </a:pPr>
            <a:r>
              <a:rPr lang="en-US" dirty="0" err="1"/>
              <a:t>app.geometry</a:t>
            </a:r>
            <a:r>
              <a:rPr lang="en-US" dirty="0"/>
              <a:t>("400x300")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app.mainloop</a:t>
            </a:r>
            <a:r>
              <a:rPr lang="en-US" dirty="0"/>
              <a:t>()</a:t>
            </a:r>
            <a:endParaRPr lang="en-TH" dirty="0"/>
          </a:p>
        </p:txBody>
      </p:sp>
    </p:spTree>
    <p:extLst>
      <p:ext uri="{BB962C8B-B14F-4D97-AF65-F5344CB8AC3E}">
        <p14:creationId xmlns:p14="http://schemas.microsoft.com/office/powerpoint/2010/main" val="3021665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3D592-E365-454F-F4DE-4BDEBFF30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76978-A91A-074E-E886-E02EC8841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แบบ </a:t>
            </a:r>
            <a:r>
              <a:rPr lang="en-US" b="1" dirty="0"/>
              <a:t>Layout 1 : pack() — </a:t>
            </a:r>
            <a:r>
              <a:rPr lang="th-TH" b="1" dirty="0"/>
              <a:t>ง่ายที่สุด</a:t>
            </a:r>
            <a:endParaRPr lang="en-TH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C12E2-BB07-766C-BA78-2C863C75F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7700" y="1152524"/>
            <a:ext cx="8280400" cy="349849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tkinter</a:t>
            </a:r>
            <a:r>
              <a:rPr lang="en-US" dirty="0"/>
              <a:t> as </a:t>
            </a:r>
            <a:r>
              <a:rPr lang="en-US" dirty="0" err="1"/>
              <a:t>tk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app = </a:t>
            </a:r>
            <a:r>
              <a:rPr lang="en-US" dirty="0" err="1"/>
              <a:t>tk.Tk</a:t>
            </a:r>
            <a:r>
              <a:rPr lang="en-US" dirty="0"/>
              <a:t>()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tk.Label</a:t>
            </a:r>
            <a:r>
              <a:rPr lang="en-US" dirty="0">
                <a:solidFill>
                  <a:srgbClr val="0070C0"/>
                </a:solidFill>
              </a:rPr>
              <a:t>(app, text="</a:t>
            </a:r>
            <a:r>
              <a:rPr lang="th-TH" dirty="0">
                <a:solidFill>
                  <a:srgbClr val="0070C0"/>
                </a:solidFill>
              </a:rPr>
              <a:t>บน").</a:t>
            </a:r>
            <a:r>
              <a:rPr lang="en-US" dirty="0">
                <a:solidFill>
                  <a:srgbClr val="0070C0"/>
                </a:solidFill>
              </a:rPr>
              <a:t>pack()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tk.Label</a:t>
            </a:r>
            <a:r>
              <a:rPr lang="en-US" dirty="0">
                <a:solidFill>
                  <a:srgbClr val="0070C0"/>
                </a:solidFill>
              </a:rPr>
              <a:t>(app, text="</a:t>
            </a:r>
            <a:r>
              <a:rPr lang="th-TH" dirty="0">
                <a:solidFill>
                  <a:srgbClr val="0070C0"/>
                </a:solidFill>
              </a:rPr>
              <a:t>กลาง").</a:t>
            </a:r>
            <a:r>
              <a:rPr lang="en-US" dirty="0">
                <a:solidFill>
                  <a:srgbClr val="0070C0"/>
                </a:solidFill>
              </a:rPr>
              <a:t>pack()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tk.Label</a:t>
            </a:r>
            <a:r>
              <a:rPr lang="en-US" dirty="0">
                <a:solidFill>
                  <a:srgbClr val="0070C0"/>
                </a:solidFill>
              </a:rPr>
              <a:t>(app, text="</a:t>
            </a:r>
            <a:r>
              <a:rPr lang="th-TH" dirty="0">
                <a:solidFill>
                  <a:srgbClr val="0070C0"/>
                </a:solidFill>
              </a:rPr>
              <a:t>ล่าง").</a:t>
            </a:r>
            <a:r>
              <a:rPr lang="en-US" dirty="0">
                <a:solidFill>
                  <a:srgbClr val="0070C0"/>
                </a:solidFill>
              </a:rPr>
              <a:t>pack()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app.mainloop</a:t>
            </a:r>
            <a:r>
              <a:rPr lang="en-US" dirty="0"/>
              <a:t>()</a:t>
            </a:r>
            <a:endParaRPr lang="en-TH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9F3250-44C5-5DFE-41FC-C097AE30A7EF}"/>
              </a:ext>
            </a:extLst>
          </p:cNvPr>
          <p:cNvSpPr txBox="1"/>
          <p:nvPr/>
        </p:nvSpPr>
        <p:spPr>
          <a:xfrm>
            <a:off x="1917700" y="4990746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400" dirty="0">
                <a:solidFill>
                  <a:srgbClr val="FF0000"/>
                </a:solidFill>
                <a:latin typeface="Calibri" panose="020F0502020204030204"/>
                <a:cs typeface="Cordia New" panose="020B0304020202020204" pitchFamily="34" charset="-34"/>
              </a:rPr>
              <a:t>จัดแนวนอนได้:</a:t>
            </a:r>
            <a:endParaRPr lang="en-TH" sz="2400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6EAD7C-D523-8F2E-23D3-4CEE707B7C9F}"/>
              </a:ext>
            </a:extLst>
          </p:cNvPr>
          <p:cNvSpPr txBox="1"/>
          <p:nvPr/>
        </p:nvSpPr>
        <p:spPr>
          <a:xfrm>
            <a:off x="1917700" y="5376635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TH" dirty="0">
                <a:solidFill>
                  <a:srgbClr val="0070C0"/>
                </a:solidFill>
                <a:latin typeface="Calibri" panose="020F0502020204030204"/>
              </a:rPr>
              <a:t>tk.Button(app, text="ซ้าย").pack(side="left")</a:t>
            </a:r>
          </a:p>
          <a:p>
            <a:r>
              <a:rPr lang="en-TH" dirty="0">
                <a:solidFill>
                  <a:srgbClr val="0070C0"/>
                </a:solidFill>
                <a:latin typeface="Calibri" panose="020F0502020204030204"/>
              </a:rPr>
              <a:t>tk.Button(app, text="ขวา").pack(side="right")</a:t>
            </a:r>
          </a:p>
        </p:txBody>
      </p:sp>
    </p:spTree>
    <p:extLst>
      <p:ext uri="{BB962C8B-B14F-4D97-AF65-F5344CB8AC3E}">
        <p14:creationId xmlns:p14="http://schemas.microsoft.com/office/powerpoint/2010/main" val="750054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EB1F8-0794-E0E0-52CD-5EBB271D1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b="1" dirty="0"/>
              <a:t>แบบ </a:t>
            </a:r>
            <a:r>
              <a:rPr lang="en-US" b="1" dirty="0"/>
              <a:t>Layout 2 : grid() — </a:t>
            </a:r>
            <a:r>
              <a:rPr lang="th-TH" b="1" dirty="0"/>
              <a:t>ใช้บ่อยที่สุด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6F870-15D3-71B1-A2E2-D9A71DF93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h-TH" dirty="0"/>
              <a:t>เหมาะกับ</a:t>
            </a:r>
            <a:r>
              <a:rPr lang="th-TH" dirty="0" err="1"/>
              <a:t>การทำ</a:t>
            </a:r>
            <a:r>
              <a:rPr lang="th-TH" dirty="0"/>
              <a:t> </a:t>
            </a:r>
            <a:r>
              <a:rPr lang="en-US" dirty="0"/>
              <a:t>UI </a:t>
            </a:r>
            <a:r>
              <a:rPr lang="th-TH" dirty="0"/>
              <a:t>เป็น </a:t>
            </a:r>
            <a:r>
              <a:rPr lang="th-TH" b="1" dirty="0"/>
              <a:t>ตาราง</a:t>
            </a:r>
            <a:r>
              <a:rPr lang="th-TH" dirty="0"/>
              <a:t> (</a:t>
            </a:r>
            <a:r>
              <a:rPr lang="en-US" dirty="0"/>
              <a:t>row, column) </a:t>
            </a:r>
            <a:endParaRPr lang="th-TH" dirty="0"/>
          </a:p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tkinter</a:t>
            </a:r>
            <a:r>
              <a:rPr lang="en-US" dirty="0"/>
              <a:t> as </a:t>
            </a:r>
            <a:r>
              <a:rPr lang="en-US" dirty="0" err="1"/>
              <a:t>tk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app = </a:t>
            </a:r>
            <a:r>
              <a:rPr lang="en-US" dirty="0" err="1"/>
              <a:t>tk.Tk</a:t>
            </a:r>
            <a:r>
              <a:rPr lang="en-US" dirty="0"/>
              <a:t>()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tk.Label</a:t>
            </a:r>
            <a:r>
              <a:rPr lang="en-US" dirty="0">
                <a:solidFill>
                  <a:srgbClr val="0070C0"/>
                </a:solidFill>
              </a:rPr>
              <a:t>(app, text="</a:t>
            </a:r>
            <a:r>
              <a:rPr lang="th-TH" dirty="0">
                <a:solidFill>
                  <a:srgbClr val="0070C0"/>
                </a:solidFill>
              </a:rPr>
              <a:t>ชื่อ: ").</a:t>
            </a:r>
            <a:r>
              <a:rPr lang="en-US" dirty="0">
                <a:solidFill>
                  <a:srgbClr val="0070C0"/>
                </a:solidFill>
              </a:rPr>
              <a:t>grid(row=0, column=0)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tk.Entry</a:t>
            </a:r>
            <a:r>
              <a:rPr lang="en-US" dirty="0">
                <a:solidFill>
                  <a:srgbClr val="0070C0"/>
                </a:solidFill>
              </a:rPr>
              <a:t>(app).grid(row=0, column=1)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tk.Label</a:t>
            </a:r>
            <a:r>
              <a:rPr lang="en-US" dirty="0">
                <a:solidFill>
                  <a:srgbClr val="0070C0"/>
                </a:solidFill>
              </a:rPr>
              <a:t>(app, text="</a:t>
            </a:r>
            <a:r>
              <a:rPr lang="th-TH" dirty="0">
                <a:solidFill>
                  <a:srgbClr val="0070C0"/>
                </a:solidFill>
              </a:rPr>
              <a:t>อายุ: ").</a:t>
            </a:r>
            <a:r>
              <a:rPr lang="en-US" dirty="0">
                <a:solidFill>
                  <a:srgbClr val="0070C0"/>
                </a:solidFill>
              </a:rPr>
              <a:t>grid(row=1, column=0)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tk.Entry</a:t>
            </a:r>
            <a:r>
              <a:rPr lang="en-US" dirty="0">
                <a:solidFill>
                  <a:srgbClr val="0070C0"/>
                </a:solidFill>
              </a:rPr>
              <a:t>(app).grid(row=1, column=1)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tk.Button</a:t>
            </a:r>
            <a:r>
              <a:rPr lang="en-US" dirty="0">
                <a:solidFill>
                  <a:srgbClr val="0070C0"/>
                </a:solidFill>
              </a:rPr>
              <a:t>(app, text="</a:t>
            </a:r>
            <a:r>
              <a:rPr lang="th-TH" dirty="0">
                <a:solidFill>
                  <a:srgbClr val="0070C0"/>
                </a:solidFill>
              </a:rPr>
              <a:t>บันทึก").</a:t>
            </a:r>
            <a:r>
              <a:rPr lang="en-US" dirty="0">
                <a:solidFill>
                  <a:srgbClr val="0070C0"/>
                </a:solidFill>
              </a:rPr>
              <a:t>grid(row=2, column=0, </a:t>
            </a:r>
            <a:r>
              <a:rPr lang="en-US" dirty="0" err="1">
                <a:solidFill>
                  <a:srgbClr val="0070C0"/>
                </a:solidFill>
              </a:rPr>
              <a:t>columnspan</a:t>
            </a:r>
            <a:r>
              <a:rPr lang="en-US" dirty="0">
                <a:solidFill>
                  <a:srgbClr val="0070C0"/>
                </a:solidFill>
              </a:rPr>
              <a:t>=2)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app.mainloop</a:t>
            </a:r>
            <a:r>
              <a:rPr lang="en-US" dirty="0"/>
              <a:t>()</a:t>
            </a:r>
            <a:endParaRPr lang="en-TH" dirty="0"/>
          </a:p>
        </p:txBody>
      </p:sp>
      <p:pic>
        <p:nvPicPr>
          <p:cNvPr id="5" name="Picture 4" descr="A black screen with white text&#10;&#10;AI-generated content may be incorrect.">
            <a:extLst>
              <a:ext uri="{FF2B5EF4-FFF2-40B4-BE49-F238E27FC236}">
                <a16:creationId xmlns:a16="http://schemas.microsoft.com/office/drawing/2014/main" id="{FB305967-4D5D-884D-76FD-4CE92D0948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50" y="1152524"/>
            <a:ext cx="2679700" cy="173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028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BE46B-E040-1127-EE68-25C926856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F5F5F-2C39-A1A6-3ABC-8E88145E0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Layout 3 : place() — </a:t>
            </a:r>
            <a:r>
              <a:rPr lang="th-TH" b="1" dirty="0"/>
              <a:t>ควบคุมตำแหน่งแบบอิสระ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C6166-136E-D7F9-1059-9B6A2490A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7700" y="1152525"/>
            <a:ext cx="8280400" cy="16019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/>
              <a:t>ใช้พิกัด </a:t>
            </a:r>
            <a:r>
              <a:rPr lang="en-US" dirty="0"/>
              <a:t>x, y (</a:t>
            </a:r>
            <a:r>
              <a:rPr lang="th-TH" dirty="0"/>
              <a:t>คล้ายการวาง </a:t>
            </a:r>
            <a:r>
              <a:rPr lang="en-US" dirty="0"/>
              <a:t>object </a:t>
            </a:r>
            <a:r>
              <a:rPr lang="th-TH" dirty="0"/>
              <a:t>ในเกม)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tk.Button</a:t>
            </a:r>
            <a:r>
              <a:rPr lang="en-US" dirty="0">
                <a:solidFill>
                  <a:srgbClr val="0070C0"/>
                </a:solidFill>
              </a:rPr>
              <a:t>(app, text="</a:t>
            </a:r>
            <a:r>
              <a:rPr lang="th-TH" dirty="0">
                <a:solidFill>
                  <a:srgbClr val="0070C0"/>
                </a:solidFill>
              </a:rPr>
              <a:t>คลิก").</a:t>
            </a:r>
            <a:r>
              <a:rPr lang="en-US" dirty="0">
                <a:solidFill>
                  <a:srgbClr val="0070C0"/>
                </a:solidFill>
              </a:rPr>
              <a:t>place(x=50, y=100)</a:t>
            </a:r>
            <a:endParaRPr lang="th-TH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th-TH" dirty="0">
                <a:solidFill>
                  <a:srgbClr val="FF0000"/>
                </a:solidFill>
              </a:rPr>
              <a:t>แต่…ไม่แนะนำสำหรับ </a:t>
            </a:r>
            <a:r>
              <a:rPr lang="en-US" dirty="0">
                <a:solidFill>
                  <a:srgbClr val="FF0000"/>
                </a:solidFill>
              </a:rPr>
              <a:t>UI </a:t>
            </a:r>
            <a:r>
              <a:rPr lang="th-TH" dirty="0">
                <a:solidFill>
                  <a:srgbClr val="FF0000"/>
                </a:solidFill>
              </a:rPr>
              <a:t>ที่ต้องยืดหดขนาดได้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162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C277B-99B5-12A5-211C-5AAF34DF1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9836D-2A7B-2692-F0EE-8AEF0FCB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/>
              <a:t>ถ้าต้องการผสมผสานเช่น </a:t>
            </a:r>
            <a:r>
              <a:rPr lang="en-US" dirty="0"/>
              <a:t>pack + grid </a:t>
            </a:r>
            <a:r>
              <a:rPr lang="th-TH" dirty="0"/>
              <a:t>ให้ใช้ “</a:t>
            </a:r>
            <a:r>
              <a:rPr lang="en-US" dirty="0"/>
              <a:t>frame”</a:t>
            </a:r>
            <a:r>
              <a:rPr lang="th-TH" dirty="0"/>
              <a:t> ช่วย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B6D46-F715-3A91-C635-F217C1E22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7700" y="812802"/>
            <a:ext cx="4968522" cy="6045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/>
              <a:t>import </a:t>
            </a:r>
            <a:r>
              <a:rPr lang="en-US" sz="1400" dirty="0" err="1"/>
              <a:t>tkinter</a:t>
            </a:r>
            <a:r>
              <a:rPr lang="en-US" sz="1400" dirty="0"/>
              <a:t> as </a:t>
            </a:r>
            <a:r>
              <a:rPr lang="en-US" sz="1400" dirty="0" err="1"/>
              <a:t>tk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app = </a:t>
            </a:r>
            <a:r>
              <a:rPr lang="en-US" sz="1400" dirty="0" err="1"/>
              <a:t>tk.Tk</a:t>
            </a:r>
            <a:r>
              <a:rPr lang="en-US" sz="1400" dirty="0"/>
              <a:t>()</a:t>
            </a:r>
          </a:p>
          <a:p>
            <a:pPr marL="0" indent="0">
              <a:buNone/>
            </a:pPr>
            <a:r>
              <a:rPr lang="en-US" sz="1400" dirty="0" err="1"/>
              <a:t>app.title</a:t>
            </a:r>
            <a:r>
              <a:rPr lang="en-US" sz="1400" dirty="0"/>
              <a:t>("Demo Pack + Grid")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B050"/>
                </a:solidFill>
              </a:rPr>
              <a:t># FRAME 1 (</a:t>
            </a:r>
            <a:r>
              <a:rPr lang="th-TH" sz="1400" dirty="0">
                <a:solidFill>
                  <a:srgbClr val="00B050"/>
                </a:solidFill>
              </a:rPr>
              <a:t>ใช้ </a:t>
            </a:r>
            <a:r>
              <a:rPr lang="en-US" sz="1400" dirty="0">
                <a:solidFill>
                  <a:srgbClr val="00B050"/>
                </a:solidFill>
              </a:rPr>
              <a:t>pack)</a:t>
            </a:r>
          </a:p>
          <a:p>
            <a:pPr marL="0" indent="0">
              <a:buNone/>
            </a:pPr>
            <a:r>
              <a:rPr lang="en-US" sz="1400" dirty="0" err="1">
                <a:solidFill>
                  <a:srgbClr val="00B050"/>
                </a:solidFill>
              </a:rPr>
              <a:t>frame_top</a:t>
            </a:r>
            <a:r>
              <a:rPr lang="en-US" sz="1400" dirty="0">
                <a:solidFill>
                  <a:srgbClr val="00B050"/>
                </a:solidFill>
              </a:rPr>
              <a:t> = </a:t>
            </a:r>
            <a:r>
              <a:rPr lang="en-US" sz="1400" dirty="0" err="1">
                <a:solidFill>
                  <a:srgbClr val="00B050"/>
                </a:solidFill>
              </a:rPr>
              <a:t>tk.Frame</a:t>
            </a:r>
            <a:r>
              <a:rPr lang="en-US" sz="1400" dirty="0">
                <a:solidFill>
                  <a:srgbClr val="00B050"/>
                </a:solidFill>
              </a:rPr>
              <a:t>(app, </a:t>
            </a:r>
            <a:r>
              <a:rPr lang="en-US" sz="1400" dirty="0" err="1">
                <a:solidFill>
                  <a:srgbClr val="00B050"/>
                </a:solidFill>
              </a:rPr>
              <a:t>bg</a:t>
            </a:r>
            <a:r>
              <a:rPr lang="en-US" sz="1400" dirty="0">
                <a:solidFill>
                  <a:srgbClr val="00B050"/>
                </a:solidFill>
              </a:rPr>
              <a:t>="</a:t>
            </a:r>
            <a:r>
              <a:rPr lang="en-US" sz="1400" dirty="0" err="1">
                <a:solidFill>
                  <a:srgbClr val="00B050"/>
                </a:solidFill>
              </a:rPr>
              <a:t>lightblue</a:t>
            </a:r>
            <a:r>
              <a:rPr lang="en-US" sz="1400" dirty="0">
                <a:solidFill>
                  <a:srgbClr val="00B050"/>
                </a:solidFill>
              </a:rPr>
              <a:t>")</a:t>
            </a:r>
          </a:p>
          <a:p>
            <a:pPr marL="0" indent="0">
              <a:buNone/>
            </a:pPr>
            <a:r>
              <a:rPr lang="en-US" sz="1400" dirty="0" err="1">
                <a:solidFill>
                  <a:srgbClr val="00B050"/>
                </a:solidFill>
              </a:rPr>
              <a:t>frame_top.pack</a:t>
            </a:r>
            <a:r>
              <a:rPr lang="en-US" sz="1400" dirty="0">
                <a:solidFill>
                  <a:srgbClr val="00B050"/>
                </a:solidFill>
              </a:rPr>
              <a:t>(fill="x", </a:t>
            </a:r>
            <a:r>
              <a:rPr lang="en-US" sz="1400" dirty="0" err="1">
                <a:solidFill>
                  <a:srgbClr val="00B050"/>
                </a:solidFill>
              </a:rPr>
              <a:t>pady</a:t>
            </a:r>
            <a:r>
              <a:rPr lang="en-US" sz="1400" dirty="0">
                <a:solidFill>
                  <a:srgbClr val="00B050"/>
                </a:solidFill>
              </a:rPr>
              <a:t>=10)</a:t>
            </a:r>
          </a:p>
          <a:p>
            <a:pPr marL="0" indent="0">
              <a:buNone/>
            </a:pPr>
            <a:r>
              <a:rPr lang="en-US" sz="1400" dirty="0" err="1">
                <a:solidFill>
                  <a:srgbClr val="00B050"/>
                </a:solidFill>
              </a:rPr>
              <a:t>tk.Label</a:t>
            </a:r>
            <a:r>
              <a:rPr lang="en-US" sz="1400" dirty="0">
                <a:solidFill>
                  <a:srgbClr val="00B050"/>
                </a:solidFill>
              </a:rPr>
              <a:t>(</a:t>
            </a:r>
            <a:r>
              <a:rPr lang="en-US" sz="1400" dirty="0" err="1">
                <a:solidFill>
                  <a:srgbClr val="00B050"/>
                </a:solidFill>
              </a:rPr>
              <a:t>frame_top</a:t>
            </a:r>
            <a:r>
              <a:rPr lang="en-US" sz="1400" dirty="0">
                <a:solidFill>
                  <a:srgbClr val="00B050"/>
                </a:solidFill>
              </a:rPr>
              <a:t>, text="</a:t>
            </a:r>
            <a:r>
              <a:rPr lang="th-TH" sz="1400" dirty="0">
                <a:solidFill>
                  <a:srgbClr val="00B050"/>
                </a:solidFill>
              </a:rPr>
              <a:t>ส่วนหัวของโปรแกรม", </a:t>
            </a:r>
            <a:r>
              <a:rPr lang="en-US" sz="1400" dirty="0" err="1">
                <a:solidFill>
                  <a:srgbClr val="00B050"/>
                </a:solidFill>
              </a:rPr>
              <a:t>bg</a:t>
            </a:r>
            <a:r>
              <a:rPr lang="en-US" sz="1400" dirty="0">
                <a:solidFill>
                  <a:srgbClr val="00B050"/>
                </a:solidFill>
              </a:rPr>
              <a:t>="</a:t>
            </a:r>
            <a:r>
              <a:rPr lang="en-US" sz="1400" dirty="0" err="1">
                <a:solidFill>
                  <a:srgbClr val="00B050"/>
                </a:solidFill>
              </a:rPr>
              <a:t>lightblue</a:t>
            </a:r>
            <a:r>
              <a:rPr lang="en-US" sz="1400" dirty="0">
                <a:solidFill>
                  <a:srgbClr val="00B050"/>
                </a:solidFill>
              </a:rPr>
              <a:t>", font=("Tahoma", 16)).pack(</a:t>
            </a:r>
            <a:r>
              <a:rPr lang="en-US" sz="1400" dirty="0" err="1">
                <a:solidFill>
                  <a:srgbClr val="00B050"/>
                </a:solidFill>
              </a:rPr>
              <a:t>pady</a:t>
            </a:r>
            <a:r>
              <a:rPr lang="en-US" sz="1400" dirty="0">
                <a:solidFill>
                  <a:srgbClr val="00B050"/>
                </a:solidFill>
              </a:rPr>
              <a:t>=5)</a:t>
            </a:r>
          </a:p>
          <a:p>
            <a:pPr marL="0" indent="0">
              <a:buNone/>
            </a:pPr>
            <a:r>
              <a:rPr lang="en-US" sz="1400" dirty="0" err="1">
                <a:solidFill>
                  <a:srgbClr val="00B050"/>
                </a:solidFill>
              </a:rPr>
              <a:t>tk.Button</a:t>
            </a:r>
            <a:r>
              <a:rPr lang="en-US" sz="1400" dirty="0">
                <a:solidFill>
                  <a:srgbClr val="00B050"/>
                </a:solidFill>
              </a:rPr>
              <a:t>(</a:t>
            </a:r>
            <a:r>
              <a:rPr lang="en-US" sz="1400" dirty="0" err="1">
                <a:solidFill>
                  <a:srgbClr val="00B050"/>
                </a:solidFill>
              </a:rPr>
              <a:t>frame_top</a:t>
            </a:r>
            <a:r>
              <a:rPr lang="en-US" sz="1400" dirty="0">
                <a:solidFill>
                  <a:srgbClr val="00B050"/>
                </a:solidFill>
              </a:rPr>
              <a:t>, text="</a:t>
            </a:r>
            <a:r>
              <a:rPr lang="th-TH" sz="1400" dirty="0">
                <a:solidFill>
                  <a:srgbClr val="00B050"/>
                </a:solidFill>
              </a:rPr>
              <a:t>ปุ่มด้านบน (</a:t>
            </a:r>
            <a:r>
              <a:rPr lang="en-US" sz="1400" dirty="0">
                <a:solidFill>
                  <a:srgbClr val="00B050"/>
                </a:solidFill>
              </a:rPr>
              <a:t>pack)").pack()</a:t>
            </a:r>
          </a:p>
          <a:p>
            <a:pPr marL="0" indent="0">
              <a:buNone/>
            </a:pPr>
            <a:r>
              <a:rPr lang="en-US" sz="1400" dirty="0"/>
              <a:t># ------------------------------------------------------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70C0"/>
                </a:solidFill>
              </a:rPr>
              <a:t># FRAME 2 (</a:t>
            </a:r>
            <a:r>
              <a:rPr lang="th-TH" sz="1400" dirty="0">
                <a:solidFill>
                  <a:srgbClr val="0070C0"/>
                </a:solidFill>
              </a:rPr>
              <a:t>ใช้ </a:t>
            </a:r>
            <a:r>
              <a:rPr lang="en-US" sz="1400" dirty="0">
                <a:solidFill>
                  <a:srgbClr val="0070C0"/>
                </a:solidFill>
              </a:rPr>
              <a:t>grid)</a:t>
            </a:r>
          </a:p>
          <a:p>
            <a:pPr marL="0" indent="0">
              <a:buNone/>
            </a:pPr>
            <a:r>
              <a:rPr lang="en-US" sz="1400" dirty="0" err="1">
                <a:solidFill>
                  <a:srgbClr val="0070C0"/>
                </a:solidFill>
              </a:rPr>
              <a:t>frame_form</a:t>
            </a:r>
            <a:r>
              <a:rPr lang="en-US" sz="1400" dirty="0">
                <a:solidFill>
                  <a:srgbClr val="0070C0"/>
                </a:solidFill>
              </a:rPr>
              <a:t> = </a:t>
            </a:r>
            <a:r>
              <a:rPr lang="en-US" sz="1400" dirty="0" err="1">
                <a:solidFill>
                  <a:srgbClr val="0070C0"/>
                </a:solidFill>
              </a:rPr>
              <a:t>tk.Frame</a:t>
            </a:r>
            <a:r>
              <a:rPr lang="en-US" sz="1400" dirty="0">
                <a:solidFill>
                  <a:srgbClr val="0070C0"/>
                </a:solidFill>
              </a:rPr>
              <a:t>(app, </a:t>
            </a:r>
            <a:r>
              <a:rPr lang="en-US" sz="1400" dirty="0" err="1">
                <a:solidFill>
                  <a:srgbClr val="0070C0"/>
                </a:solidFill>
              </a:rPr>
              <a:t>bg</a:t>
            </a:r>
            <a:r>
              <a:rPr lang="en-US" sz="1400" dirty="0">
                <a:solidFill>
                  <a:srgbClr val="0070C0"/>
                </a:solidFill>
              </a:rPr>
              <a:t>="white")</a:t>
            </a:r>
          </a:p>
          <a:p>
            <a:pPr marL="0" indent="0">
              <a:buNone/>
            </a:pPr>
            <a:r>
              <a:rPr lang="en-US" sz="1400" dirty="0" err="1">
                <a:solidFill>
                  <a:srgbClr val="0070C0"/>
                </a:solidFill>
              </a:rPr>
              <a:t>frame_form.pack</a:t>
            </a:r>
            <a:r>
              <a:rPr lang="en-US" sz="1400" dirty="0">
                <a:solidFill>
                  <a:srgbClr val="0070C0"/>
                </a:solidFill>
              </a:rPr>
              <a:t>(</a:t>
            </a:r>
            <a:r>
              <a:rPr lang="en-US" sz="1400" dirty="0" err="1">
                <a:solidFill>
                  <a:srgbClr val="0070C0"/>
                </a:solidFill>
              </a:rPr>
              <a:t>pady</a:t>
            </a:r>
            <a:r>
              <a:rPr lang="en-US" sz="1400" dirty="0">
                <a:solidFill>
                  <a:srgbClr val="0070C0"/>
                </a:solidFill>
              </a:rPr>
              <a:t>=20)</a:t>
            </a:r>
          </a:p>
          <a:p>
            <a:pPr marL="0" indent="0">
              <a:buNone/>
            </a:pPr>
            <a:r>
              <a:rPr lang="en-US" sz="1400" dirty="0" err="1">
                <a:solidFill>
                  <a:srgbClr val="0070C0"/>
                </a:solidFill>
              </a:rPr>
              <a:t>tk.Label</a:t>
            </a:r>
            <a:r>
              <a:rPr lang="en-US" sz="1400" dirty="0">
                <a:solidFill>
                  <a:srgbClr val="0070C0"/>
                </a:solidFill>
              </a:rPr>
              <a:t>(</a:t>
            </a:r>
            <a:r>
              <a:rPr lang="en-US" sz="1400" dirty="0" err="1">
                <a:solidFill>
                  <a:srgbClr val="0070C0"/>
                </a:solidFill>
              </a:rPr>
              <a:t>frame_form</a:t>
            </a:r>
            <a:r>
              <a:rPr lang="en-US" sz="1400" dirty="0">
                <a:solidFill>
                  <a:srgbClr val="0070C0"/>
                </a:solidFill>
              </a:rPr>
              <a:t>, text="</a:t>
            </a:r>
            <a:r>
              <a:rPr lang="th-TH" sz="1400" dirty="0">
                <a:solidFill>
                  <a:srgbClr val="0070C0"/>
                </a:solidFill>
              </a:rPr>
              <a:t>ชื่อ: ").</a:t>
            </a:r>
            <a:r>
              <a:rPr lang="en-US" sz="1400" dirty="0">
                <a:solidFill>
                  <a:srgbClr val="0070C0"/>
                </a:solidFill>
              </a:rPr>
              <a:t>grid(row=0, column=0, </a:t>
            </a:r>
            <a:r>
              <a:rPr lang="en-US" sz="1400" dirty="0" err="1">
                <a:solidFill>
                  <a:srgbClr val="0070C0"/>
                </a:solidFill>
              </a:rPr>
              <a:t>padx</a:t>
            </a:r>
            <a:r>
              <a:rPr lang="en-US" sz="1400" dirty="0">
                <a:solidFill>
                  <a:srgbClr val="0070C0"/>
                </a:solidFill>
              </a:rPr>
              <a:t>=5, </a:t>
            </a:r>
            <a:r>
              <a:rPr lang="en-US" sz="1400" dirty="0" err="1">
                <a:solidFill>
                  <a:srgbClr val="0070C0"/>
                </a:solidFill>
              </a:rPr>
              <a:t>pady</a:t>
            </a:r>
            <a:r>
              <a:rPr lang="en-US" sz="1400" dirty="0">
                <a:solidFill>
                  <a:srgbClr val="0070C0"/>
                </a:solidFill>
              </a:rPr>
              <a:t>=5, sticky="e")</a:t>
            </a:r>
          </a:p>
          <a:p>
            <a:pPr marL="0" indent="0">
              <a:buNone/>
            </a:pPr>
            <a:r>
              <a:rPr lang="en-US" sz="1400" dirty="0" err="1">
                <a:solidFill>
                  <a:srgbClr val="0070C0"/>
                </a:solidFill>
              </a:rPr>
              <a:t>tk.Entry</a:t>
            </a:r>
            <a:r>
              <a:rPr lang="en-US" sz="1400" dirty="0">
                <a:solidFill>
                  <a:srgbClr val="0070C0"/>
                </a:solidFill>
              </a:rPr>
              <a:t>(</a:t>
            </a:r>
            <a:r>
              <a:rPr lang="en-US" sz="1400" dirty="0" err="1">
                <a:solidFill>
                  <a:srgbClr val="0070C0"/>
                </a:solidFill>
              </a:rPr>
              <a:t>frame_form</a:t>
            </a:r>
            <a:r>
              <a:rPr lang="en-US" sz="1400" dirty="0">
                <a:solidFill>
                  <a:srgbClr val="0070C0"/>
                </a:solidFill>
              </a:rPr>
              <a:t>).grid(row=0, column=1, </a:t>
            </a:r>
            <a:r>
              <a:rPr lang="en-US" sz="1400" dirty="0" err="1">
                <a:solidFill>
                  <a:srgbClr val="0070C0"/>
                </a:solidFill>
              </a:rPr>
              <a:t>padx</a:t>
            </a:r>
            <a:r>
              <a:rPr lang="en-US" sz="1400" dirty="0">
                <a:solidFill>
                  <a:srgbClr val="0070C0"/>
                </a:solidFill>
              </a:rPr>
              <a:t>=5)</a:t>
            </a:r>
          </a:p>
          <a:p>
            <a:pPr marL="0" indent="0">
              <a:buNone/>
            </a:pPr>
            <a:r>
              <a:rPr lang="en-US" sz="1400" dirty="0" err="1">
                <a:solidFill>
                  <a:srgbClr val="0070C0"/>
                </a:solidFill>
              </a:rPr>
              <a:t>tk.Label</a:t>
            </a:r>
            <a:r>
              <a:rPr lang="en-US" sz="1400" dirty="0">
                <a:solidFill>
                  <a:srgbClr val="0070C0"/>
                </a:solidFill>
              </a:rPr>
              <a:t>(</a:t>
            </a:r>
            <a:r>
              <a:rPr lang="en-US" sz="1400" dirty="0" err="1">
                <a:solidFill>
                  <a:srgbClr val="0070C0"/>
                </a:solidFill>
              </a:rPr>
              <a:t>frame_form</a:t>
            </a:r>
            <a:r>
              <a:rPr lang="en-US" sz="1400" dirty="0">
                <a:solidFill>
                  <a:srgbClr val="0070C0"/>
                </a:solidFill>
              </a:rPr>
              <a:t>, text="</a:t>
            </a:r>
            <a:r>
              <a:rPr lang="th-TH" sz="1400" dirty="0">
                <a:solidFill>
                  <a:srgbClr val="0070C0"/>
                </a:solidFill>
              </a:rPr>
              <a:t>อายุ: ").</a:t>
            </a:r>
            <a:r>
              <a:rPr lang="en-US" sz="1400" dirty="0">
                <a:solidFill>
                  <a:srgbClr val="0070C0"/>
                </a:solidFill>
              </a:rPr>
              <a:t>grid(row=1, column=0, </a:t>
            </a:r>
            <a:r>
              <a:rPr lang="en-US" sz="1400" dirty="0" err="1">
                <a:solidFill>
                  <a:srgbClr val="0070C0"/>
                </a:solidFill>
              </a:rPr>
              <a:t>padx</a:t>
            </a:r>
            <a:r>
              <a:rPr lang="en-US" sz="1400" dirty="0">
                <a:solidFill>
                  <a:srgbClr val="0070C0"/>
                </a:solidFill>
              </a:rPr>
              <a:t>=5, </a:t>
            </a:r>
            <a:r>
              <a:rPr lang="en-US" sz="1400" dirty="0" err="1">
                <a:solidFill>
                  <a:srgbClr val="0070C0"/>
                </a:solidFill>
              </a:rPr>
              <a:t>pady</a:t>
            </a:r>
            <a:r>
              <a:rPr lang="en-US" sz="1400" dirty="0">
                <a:solidFill>
                  <a:srgbClr val="0070C0"/>
                </a:solidFill>
              </a:rPr>
              <a:t>=5, sticky="e")</a:t>
            </a:r>
          </a:p>
          <a:p>
            <a:pPr marL="0" indent="0">
              <a:buNone/>
            </a:pPr>
            <a:r>
              <a:rPr lang="en-US" sz="1400" dirty="0" err="1">
                <a:solidFill>
                  <a:srgbClr val="0070C0"/>
                </a:solidFill>
              </a:rPr>
              <a:t>tk.Entry</a:t>
            </a:r>
            <a:r>
              <a:rPr lang="en-US" sz="1400" dirty="0">
                <a:solidFill>
                  <a:srgbClr val="0070C0"/>
                </a:solidFill>
              </a:rPr>
              <a:t>(</a:t>
            </a:r>
            <a:r>
              <a:rPr lang="en-US" sz="1400" dirty="0" err="1">
                <a:solidFill>
                  <a:srgbClr val="0070C0"/>
                </a:solidFill>
              </a:rPr>
              <a:t>frame_form</a:t>
            </a:r>
            <a:r>
              <a:rPr lang="en-US" sz="1400" dirty="0">
                <a:solidFill>
                  <a:srgbClr val="0070C0"/>
                </a:solidFill>
              </a:rPr>
              <a:t>).grid(row=1, column=1, </a:t>
            </a:r>
            <a:r>
              <a:rPr lang="en-US" sz="1400" dirty="0" err="1">
                <a:solidFill>
                  <a:srgbClr val="0070C0"/>
                </a:solidFill>
              </a:rPr>
              <a:t>padx</a:t>
            </a:r>
            <a:r>
              <a:rPr lang="en-US" sz="1400" dirty="0">
                <a:solidFill>
                  <a:srgbClr val="0070C0"/>
                </a:solidFill>
              </a:rPr>
              <a:t>=5)</a:t>
            </a:r>
          </a:p>
          <a:p>
            <a:pPr marL="0" indent="0">
              <a:buNone/>
            </a:pPr>
            <a:r>
              <a:rPr lang="en-US" sz="1400" dirty="0" err="1">
                <a:solidFill>
                  <a:srgbClr val="0070C0"/>
                </a:solidFill>
              </a:rPr>
              <a:t>tk.Button</a:t>
            </a:r>
            <a:r>
              <a:rPr lang="en-US" sz="1400" dirty="0">
                <a:solidFill>
                  <a:srgbClr val="0070C0"/>
                </a:solidFill>
              </a:rPr>
              <a:t>(</a:t>
            </a:r>
            <a:r>
              <a:rPr lang="en-US" sz="1400" dirty="0" err="1">
                <a:solidFill>
                  <a:srgbClr val="0070C0"/>
                </a:solidFill>
              </a:rPr>
              <a:t>frame_form</a:t>
            </a:r>
            <a:r>
              <a:rPr lang="en-US" sz="1400" dirty="0">
                <a:solidFill>
                  <a:srgbClr val="0070C0"/>
                </a:solidFill>
              </a:rPr>
              <a:t>, text="</a:t>
            </a:r>
            <a:r>
              <a:rPr lang="th-TH" sz="1400" dirty="0">
                <a:solidFill>
                  <a:srgbClr val="0070C0"/>
                </a:solidFill>
              </a:rPr>
              <a:t>บันทึก").</a:t>
            </a:r>
            <a:r>
              <a:rPr lang="en-US" sz="1400" dirty="0">
                <a:solidFill>
                  <a:srgbClr val="0070C0"/>
                </a:solidFill>
              </a:rPr>
              <a:t>grid(row=2, column=0, </a:t>
            </a:r>
            <a:r>
              <a:rPr lang="en-US" sz="1400" dirty="0" err="1">
                <a:solidFill>
                  <a:srgbClr val="0070C0"/>
                </a:solidFill>
              </a:rPr>
              <a:t>columnspan</a:t>
            </a:r>
            <a:r>
              <a:rPr lang="en-US" sz="1400" dirty="0">
                <a:solidFill>
                  <a:srgbClr val="0070C0"/>
                </a:solidFill>
              </a:rPr>
              <a:t>=2, </a:t>
            </a:r>
            <a:r>
              <a:rPr lang="en-US" sz="1400" dirty="0" err="1">
                <a:solidFill>
                  <a:srgbClr val="0070C0"/>
                </a:solidFill>
              </a:rPr>
              <a:t>pady</a:t>
            </a:r>
            <a:r>
              <a:rPr lang="en-US" sz="1400" dirty="0">
                <a:solidFill>
                  <a:srgbClr val="0070C0"/>
                </a:solidFill>
              </a:rPr>
              <a:t>=10)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D050361-6DEC-F977-864B-74C55C463E02}"/>
              </a:ext>
            </a:extLst>
          </p:cNvPr>
          <p:cNvSpPr txBox="1">
            <a:spLocks/>
          </p:cNvSpPr>
          <p:nvPr/>
        </p:nvSpPr>
        <p:spPr>
          <a:xfrm>
            <a:off x="6698545" y="999068"/>
            <a:ext cx="3711223" cy="5858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0070C0"/>
                </a:solidFill>
              </a:rPr>
              <a:t># ------------------------------------------------------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C00000"/>
                </a:solidFill>
              </a:rPr>
              <a:t># FRAME 3 (</a:t>
            </a:r>
            <a:r>
              <a:rPr lang="th-TH" sz="1400" dirty="0">
                <a:solidFill>
                  <a:srgbClr val="C00000"/>
                </a:solidFill>
              </a:rPr>
              <a:t>ใช้ </a:t>
            </a:r>
            <a:r>
              <a:rPr lang="en-US" sz="1400" dirty="0">
                <a:solidFill>
                  <a:srgbClr val="C00000"/>
                </a:solidFill>
              </a:rPr>
              <a:t>pack </a:t>
            </a:r>
            <a:r>
              <a:rPr lang="th-TH" sz="1400" dirty="0">
                <a:solidFill>
                  <a:srgbClr val="C00000"/>
                </a:solidFill>
              </a:rPr>
              <a:t>อีกครั้ง)</a:t>
            </a:r>
          </a:p>
          <a:p>
            <a:pPr marL="0" indent="0">
              <a:buNone/>
            </a:pPr>
            <a:r>
              <a:rPr lang="en-US" sz="1400" dirty="0" err="1">
                <a:solidFill>
                  <a:srgbClr val="C00000"/>
                </a:solidFill>
              </a:rPr>
              <a:t>frame_bottom</a:t>
            </a:r>
            <a:r>
              <a:rPr lang="en-US" sz="1400" dirty="0">
                <a:solidFill>
                  <a:srgbClr val="C00000"/>
                </a:solidFill>
              </a:rPr>
              <a:t> = </a:t>
            </a:r>
            <a:r>
              <a:rPr lang="en-US" sz="1400" dirty="0" err="1">
                <a:solidFill>
                  <a:srgbClr val="C00000"/>
                </a:solidFill>
              </a:rPr>
              <a:t>tk.Frame</a:t>
            </a:r>
            <a:r>
              <a:rPr lang="en-US" sz="1400" dirty="0">
                <a:solidFill>
                  <a:srgbClr val="C00000"/>
                </a:solidFill>
              </a:rPr>
              <a:t>(app, </a:t>
            </a:r>
            <a:r>
              <a:rPr lang="en-US" sz="1400" dirty="0" err="1">
                <a:solidFill>
                  <a:srgbClr val="C00000"/>
                </a:solidFill>
              </a:rPr>
              <a:t>bg</a:t>
            </a:r>
            <a:r>
              <a:rPr lang="en-US" sz="1400" dirty="0">
                <a:solidFill>
                  <a:srgbClr val="C00000"/>
                </a:solidFill>
              </a:rPr>
              <a:t>="</a:t>
            </a:r>
            <a:r>
              <a:rPr lang="en-US" sz="1400" dirty="0" err="1">
                <a:solidFill>
                  <a:srgbClr val="C00000"/>
                </a:solidFill>
              </a:rPr>
              <a:t>lightgray</a:t>
            </a:r>
            <a:r>
              <a:rPr lang="en-US" sz="1400" dirty="0">
                <a:solidFill>
                  <a:srgbClr val="C00000"/>
                </a:solidFill>
              </a:rPr>
              <a:t>")</a:t>
            </a:r>
          </a:p>
          <a:p>
            <a:pPr marL="0" indent="0">
              <a:buNone/>
            </a:pPr>
            <a:r>
              <a:rPr lang="en-US" sz="1400" dirty="0" err="1">
                <a:solidFill>
                  <a:srgbClr val="C00000"/>
                </a:solidFill>
              </a:rPr>
              <a:t>frame_bottom.pack</a:t>
            </a:r>
            <a:r>
              <a:rPr lang="en-US" sz="1400" dirty="0">
                <a:solidFill>
                  <a:srgbClr val="C00000"/>
                </a:solidFill>
              </a:rPr>
              <a:t>(fill="x", </a:t>
            </a:r>
            <a:r>
              <a:rPr lang="en-US" sz="1400" dirty="0" err="1">
                <a:solidFill>
                  <a:srgbClr val="C00000"/>
                </a:solidFill>
              </a:rPr>
              <a:t>pady</a:t>
            </a:r>
            <a:r>
              <a:rPr lang="en-US" sz="1400" dirty="0">
                <a:solidFill>
                  <a:srgbClr val="C00000"/>
                </a:solidFill>
              </a:rPr>
              <a:t>=10)</a:t>
            </a:r>
          </a:p>
          <a:p>
            <a:pPr marL="0" indent="0">
              <a:buNone/>
            </a:pPr>
            <a:endParaRPr lang="en-US" sz="14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400" dirty="0" err="1">
                <a:solidFill>
                  <a:srgbClr val="C00000"/>
                </a:solidFill>
              </a:rPr>
              <a:t>tk.Button</a:t>
            </a:r>
            <a:r>
              <a:rPr lang="en-US" sz="1400" dirty="0">
                <a:solidFill>
                  <a:srgbClr val="C00000"/>
                </a:solidFill>
              </a:rPr>
              <a:t>(</a:t>
            </a:r>
            <a:r>
              <a:rPr lang="en-US" sz="1400" dirty="0" err="1">
                <a:solidFill>
                  <a:srgbClr val="C00000"/>
                </a:solidFill>
              </a:rPr>
              <a:t>frame_bottom</a:t>
            </a:r>
            <a:r>
              <a:rPr lang="en-US" sz="1400" dirty="0">
                <a:solidFill>
                  <a:srgbClr val="C00000"/>
                </a:solidFill>
              </a:rPr>
              <a:t>, text="</a:t>
            </a:r>
            <a:r>
              <a:rPr lang="th-TH" sz="1400" dirty="0">
                <a:solidFill>
                  <a:srgbClr val="C00000"/>
                </a:solidFill>
              </a:rPr>
              <a:t>ออก", </a:t>
            </a:r>
            <a:r>
              <a:rPr lang="en-US" sz="1400" dirty="0" err="1">
                <a:solidFill>
                  <a:srgbClr val="C00000"/>
                </a:solidFill>
              </a:rPr>
              <a:t>bg</a:t>
            </a:r>
            <a:r>
              <a:rPr lang="en-US" sz="1400" dirty="0">
                <a:solidFill>
                  <a:srgbClr val="C00000"/>
                </a:solidFill>
              </a:rPr>
              <a:t>="red", </a:t>
            </a:r>
            <a:r>
              <a:rPr lang="en-US" sz="1400" dirty="0" err="1">
                <a:solidFill>
                  <a:srgbClr val="C00000"/>
                </a:solidFill>
              </a:rPr>
              <a:t>fg</a:t>
            </a:r>
            <a:r>
              <a:rPr lang="en-US" sz="1400" dirty="0">
                <a:solidFill>
                  <a:srgbClr val="C00000"/>
                </a:solidFill>
              </a:rPr>
              <a:t>="white").pack()</a:t>
            </a:r>
          </a:p>
          <a:p>
            <a:pPr marL="0" indent="0">
              <a:buNone/>
            </a:pPr>
            <a:endParaRPr lang="en-US" sz="14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400" dirty="0" err="1">
                <a:solidFill>
                  <a:srgbClr val="C00000"/>
                </a:solidFill>
              </a:rPr>
              <a:t>app.mainloop</a:t>
            </a:r>
            <a:r>
              <a:rPr lang="en-US" sz="1400" dirty="0">
                <a:solidFill>
                  <a:srgbClr val="C00000"/>
                </a:solidFill>
              </a:rPr>
              <a:t>()</a:t>
            </a:r>
          </a:p>
        </p:txBody>
      </p:sp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F1448D69-C4D2-1DF3-0BE2-0F7A25262E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0242" y="3595670"/>
            <a:ext cx="2062693" cy="2956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91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AFD0F-37C6-831A-D6B1-3A757DF1F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สรุป</a:t>
            </a:r>
            <a:r>
              <a:rPr lang="th-TH" dirty="0" err="1"/>
              <a:t>การทำ</a:t>
            </a:r>
            <a:r>
              <a:rPr lang="en-US" dirty="0"/>
              <a:t> Layout</a:t>
            </a:r>
            <a:endParaRPr lang="en-TH" dirty="0"/>
          </a:p>
        </p:txBody>
      </p:sp>
      <p:pic>
        <p:nvPicPr>
          <p:cNvPr id="5" name="Picture 4" descr="A screenshot of a phone&#10;&#10;AI-generated content may be incorrect.">
            <a:extLst>
              <a:ext uri="{FF2B5EF4-FFF2-40B4-BE49-F238E27FC236}">
                <a16:creationId xmlns:a16="http://schemas.microsoft.com/office/drawing/2014/main" id="{8E7A460B-2561-5C7A-01D8-0824613006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140" y="1738490"/>
            <a:ext cx="8783720" cy="2393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1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690</Words>
  <Application>Microsoft Macintosh PowerPoint</Application>
  <PresentationFormat>Widescreen</PresentationFormat>
  <Paragraphs>69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Calibri Light</vt:lpstr>
      <vt:lpstr>TH SarabunPSK</vt:lpstr>
      <vt:lpstr>Office Theme</vt:lpstr>
      <vt:lpstr>1_Office Theme</vt:lpstr>
      <vt:lpstr>Python Layout Tkinter pack(), grid(), place() </vt:lpstr>
      <vt:lpstr>การจัด Layout Tkinter มี 3 แบบ</vt:lpstr>
      <vt:lpstr>แบบ Layout 1 : pack() — ง่ายที่สุด</vt:lpstr>
      <vt:lpstr>แบบ Layout 2 : grid() — ใช้บ่อยที่สุด</vt:lpstr>
      <vt:lpstr>Layout 3 : place() — ควบคุมตำแหน่งแบบอิสระ</vt:lpstr>
      <vt:lpstr>ถ้าต้องการผสมผสานเช่น pack + grid ให้ใช้ “frame” ช่วย</vt:lpstr>
      <vt:lpstr>สรุปการทำ Layout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ร.ท. สมโภชน์  กุลธารารมณ์</dc:creator>
  <cp:lastModifiedBy>ร.ท. สมโภชน์  กุลธารารมณ์</cp:lastModifiedBy>
  <cp:revision>1</cp:revision>
  <dcterms:created xsi:type="dcterms:W3CDTF">2025-12-11T17:00:13Z</dcterms:created>
  <dcterms:modified xsi:type="dcterms:W3CDTF">2025-12-11T17:05:02Z</dcterms:modified>
</cp:coreProperties>
</file>