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0"/>
  </p:notesMasterIdLst>
  <p:sldIdLst>
    <p:sldId id="256" r:id="rId2"/>
    <p:sldId id="339" r:id="rId3"/>
    <p:sldId id="372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51" r:id="rId14"/>
    <p:sldId id="289" r:id="rId15"/>
    <p:sldId id="299" r:id="rId16"/>
    <p:sldId id="300" r:id="rId17"/>
    <p:sldId id="352" r:id="rId18"/>
    <p:sldId id="353" r:id="rId19"/>
    <p:sldId id="303" r:id="rId20"/>
    <p:sldId id="305" r:id="rId21"/>
    <p:sldId id="373" r:id="rId22"/>
    <p:sldId id="304" r:id="rId23"/>
    <p:sldId id="306" r:id="rId24"/>
    <p:sldId id="307" r:id="rId25"/>
    <p:sldId id="315" r:id="rId26"/>
    <p:sldId id="354" r:id="rId27"/>
    <p:sldId id="355" r:id="rId28"/>
    <p:sldId id="262" r:id="rId29"/>
    <p:sldId id="356" r:id="rId30"/>
    <p:sldId id="357" r:id="rId31"/>
    <p:sldId id="358" r:id="rId32"/>
    <p:sldId id="359" r:id="rId33"/>
    <p:sldId id="266" r:id="rId34"/>
    <p:sldId id="267" r:id="rId35"/>
    <p:sldId id="268" r:id="rId36"/>
    <p:sldId id="269" r:id="rId37"/>
    <p:sldId id="272" r:id="rId38"/>
    <p:sldId id="273" r:id="rId39"/>
    <p:sldId id="360" r:id="rId40"/>
    <p:sldId id="361" r:id="rId41"/>
    <p:sldId id="362" r:id="rId42"/>
    <p:sldId id="363" r:id="rId43"/>
    <p:sldId id="364" r:id="rId44"/>
    <p:sldId id="367" r:id="rId45"/>
    <p:sldId id="279" r:id="rId46"/>
    <p:sldId id="280" r:id="rId47"/>
    <p:sldId id="285" r:id="rId48"/>
    <p:sldId id="286" r:id="rId49"/>
    <p:sldId id="287" r:id="rId50"/>
    <p:sldId id="288" r:id="rId51"/>
    <p:sldId id="368" r:id="rId52"/>
    <p:sldId id="291" r:id="rId53"/>
    <p:sldId id="292" r:id="rId54"/>
    <p:sldId id="293" r:id="rId55"/>
    <p:sldId id="294" r:id="rId56"/>
    <p:sldId id="369" r:id="rId57"/>
    <p:sldId id="370" r:id="rId58"/>
    <p:sldId id="297" r:id="rId59"/>
    <p:sldId id="298" r:id="rId60"/>
    <p:sldId id="308" r:id="rId61"/>
    <p:sldId id="309" r:id="rId62"/>
    <p:sldId id="310" r:id="rId63"/>
    <p:sldId id="311" r:id="rId64"/>
    <p:sldId id="312" r:id="rId65"/>
    <p:sldId id="313" r:id="rId66"/>
    <p:sldId id="314" r:id="rId67"/>
    <p:sldId id="371" r:id="rId68"/>
    <p:sldId id="374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สมโภชน์" initials="ส" lastIdx="1" clrIdx="0">
    <p:extLst>
      <p:ext uri="{19B8F6BF-5375-455C-9EA6-DF929625EA0E}">
        <p15:presenceInfo xmlns:p15="http://schemas.microsoft.com/office/powerpoint/2012/main" userId="สมโภชน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6" autoAdjust="0"/>
    <p:restoredTop sz="94162" autoAdjust="0"/>
  </p:normalViewPr>
  <p:slideViewPr>
    <p:cSldViewPr snapToGrid="0">
      <p:cViewPr>
        <p:scale>
          <a:sx n="150" d="100"/>
          <a:sy n="150" d="100"/>
        </p:scale>
        <p:origin x="108" y="-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สมโภชน์" userId="1aa03fb5-769e-452f-8336-52ff02e870e6" providerId="ADAL" clId="{6A54A4C4-3B88-4EE5-896A-76F1304452B9}"/>
    <pc:docChg chg="undo custSel addSld modSld">
      <pc:chgData name="สมโภชน์" userId="1aa03fb5-769e-452f-8336-52ff02e870e6" providerId="ADAL" clId="{6A54A4C4-3B88-4EE5-896A-76F1304452B9}" dt="2024-12-25T07:02:48.941" v="763" actId="14100"/>
      <pc:docMkLst>
        <pc:docMk/>
      </pc:docMkLst>
      <pc:sldChg chg="modSp mod">
        <pc:chgData name="สมโภชน์" userId="1aa03fb5-769e-452f-8336-52ff02e870e6" providerId="ADAL" clId="{6A54A4C4-3B88-4EE5-896A-76F1304452B9}" dt="2024-12-25T02:01:02.584" v="250" actId="20577"/>
        <pc:sldMkLst>
          <pc:docMk/>
          <pc:sldMk cId="2892195343" sldId="256"/>
        </pc:sldMkLst>
        <pc:spChg chg="mod">
          <ac:chgData name="สมโภชน์" userId="1aa03fb5-769e-452f-8336-52ff02e870e6" providerId="ADAL" clId="{6A54A4C4-3B88-4EE5-896A-76F1304452B9}" dt="2024-12-25T02:01:02.584" v="250" actId="20577"/>
          <ac:spMkLst>
            <pc:docMk/>
            <pc:sldMk cId="2892195343" sldId="256"/>
            <ac:spMk id="2" creationId="{C2F775B0-2E60-4182-8D41-0FEF738899CA}"/>
          </ac:spMkLst>
        </pc:spChg>
      </pc:sldChg>
      <pc:sldChg chg="modSp new mod addCm delCm modNotesTx">
        <pc:chgData name="สมโภชน์" userId="1aa03fb5-769e-452f-8336-52ff02e870e6" providerId="ADAL" clId="{6A54A4C4-3B88-4EE5-896A-76F1304452B9}" dt="2024-12-24T17:32:58.921" v="244" actId="1592"/>
        <pc:sldMkLst>
          <pc:docMk/>
          <pc:sldMk cId="1898689309" sldId="371"/>
        </pc:sldMkLst>
        <pc:spChg chg="mod">
          <ac:chgData name="สมโภชน์" userId="1aa03fb5-769e-452f-8336-52ff02e870e6" providerId="ADAL" clId="{6A54A4C4-3B88-4EE5-896A-76F1304452B9}" dt="2024-12-24T17:28:13.833" v="51" actId="20577"/>
          <ac:spMkLst>
            <pc:docMk/>
            <pc:sldMk cId="1898689309" sldId="371"/>
            <ac:spMk id="2" creationId="{8ADB4E1B-5F15-453D-A13F-0FF4D75A07CE}"/>
          </ac:spMkLst>
        </pc:spChg>
        <pc:spChg chg="mod">
          <ac:chgData name="สมโภชน์" userId="1aa03fb5-769e-452f-8336-52ff02e870e6" providerId="ADAL" clId="{6A54A4C4-3B88-4EE5-896A-76F1304452B9}" dt="2024-12-24T17:32:33.698" v="241" actId="20577"/>
          <ac:spMkLst>
            <pc:docMk/>
            <pc:sldMk cId="1898689309" sldId="371"/>
            <ac:spMk id="3" creationId="{A947A634-CB3D-4856-9A21-010A342CB223}"/>
          </ac:spMkLst>
        </pc:spChg>
      </pc:sldChg>
      <pc:sldChg chg="modSp new mod">
        <pc:chgData name="สมโภชน์" userId="1aa03fb5-769e-452f-8336-52ff02e870e6" providerId="ADAL" clId="{6A54A4C4-3B88-4EE5-896A-76F1304452B9}" dt="2024-12-25T02:22:38.529" v="477" actId="20577"/>
        <pc:sldMkLst>
          <pc:docMk/>
          <pc:sldMk cId="4024614514" sldId="372"/>
        </pc:sldMkLst>
        <pc:spChg chg="mod">
          <ac:chgData name="สมโภชน์" userId="1aa03fb5-769e-452f-8336-52ff02e870e6" providerId="ADAL" clId="{6A54A4C4-3B88-4EE5-896A-76F1304452B9}" dt="2024-12-25T02:22:38.529" v="477" actId="20577"/>
          <ac:spMkLst>
            <pc:docMk/>
            <pc:sldMk cId="4024614514" sldId="372"/>
            <ac:spMk id="3" creationId="{FE503D8A-95CE-40E4-ADDF-99C8B12F4542}"/>
          </ac:spMkLst>
        </pc:spChg>
      </pc:sldChg>
      <pc:sldChg chg="modSp new mod">
        <pc:chgData name="สมโภชน์" userId="1aa03fb5-769e-452f-8336-52ff02e870e6" providerId="ADAL" clId="{6A54A4C4-3B88-4EE5-896A-76F1304452B9}" dt="2024-12-25T02:54:46.428" v="575" actId="20577"/>
        <pc:sldMkLst>
          <pc:docMk/>
          <pc:sldMk cId="3858410569" sldId="373"/>
        </pc:sldMkLst>
        <pc:spChg chg="mod">
          <ac:chgData name="สมโภชน์" userId="1aa03fb5-769e-452f-8336-52ff02e870e6" providerId="ADAL" clId="{6A54A4C4-3B88-4EE5-896A-76F1304452B9}" dt="2024-12-25T02:54:46.428" v="575" actId="20577"/>
          <ac:spMkLst>
            <pc:docMk/>
            <pc:sldMk cId="3858410569" sldId="373"/>
            <ac:spMk id="3" creationId="{6D3385B8-08B5-4895-9281-44D6D70BF946}"/>
          </ac:spMkLst>
        </pc:spChg>
      </pc:sldChg>
      <pc:sldChg chg="addSp modSp new mod">
        <pc:chgData name="สมโภชน์" userId="1aa03fb5-769e-452f-8336-52ff02e870e6" providerId="ADAL" clId="{6A54A4C4-3B88-4EE5-896A-76F1304452B9}" dt="2024-12-25T07:02:48.941" v="763" actId="14100"/>
        <pc:sldMkLst>
          <pc:docMk/>
          <pc:sldMk cId="2864666391" sldId="374"/>
        </pc:sldMkLst>
        <pc:spChg chg="mod">
          <ac:chgData name="สมโภชน์" userId="1aa03fb5-769e-452f-8336-52ff02e870e6" providerId="ADAL" clId="{6A54A4C4-3B88-4EE5-896A-76F1304452B9}" dt="2024-12-25T07:01:16.246" v="622" actId="27636"/>
          <ac:spMkLst>
            <pc:docMk/>
            <pc:sldMk cId="2864666391" sldId="374"/>
            <ac:spMk id="3" creationId="{2E3B763E-3803-456E-81D3-453A5E7CF8B9}"/>
          </ac:spMkLst>
        </pc:spChg>
        <pc:spChg chg="add mod">
          <ac:chgData name="สมโภชน์" userId="1aa03fb5-769e-452f-8336-52ff02e870e6" providerId="ADAL" clId="{6A54A4C4-3B88-4EE5-896A-76F1304452B9}" dt="2024-12-25T07:01:30.089" v="640" actId="20577"/>
          <ac:spMkLst>
            <pc:docMk/>
            <pc:sldMk cId="2864666391" sldId="374"/>
            <ac:spMk id="4" creationId="{40CA7D65-E49A-4005-955E-DAE76B875194}"/>
          </ac:spMkLst>
        </pc:spChg>
        <pc:spChg chg="add">
          <ac:chgData name="สมโภชน์" userId="1aa03fb5-769e-452f-8336-52ff02e870e6" providerId="ADAL" clId="{6A54A4C4-3B88-4EE5-896A-76F1304452B9}" dt="2024-12-25T07:01:35.380" v="641" actId="11529"/>
          <ac:spMkLst>
            <pc:docMk/>
            <pc:sldMk cId="2864666391" sldId="374"/>
            <ac:spMk id="5" creationId="{C888539E-2209-41DB-896A-1CC0B024CED9}"/>
          </ac:spMkLst>
        </pc:spChg>
        <pc:spChg chg="add mod">
          <ac:chgData name="สมโภชน์" userId="1aa03fb5-769e-452f-8336-52ff02e870e6" providerId="ADAL" clId="{6A54A4C4-3B88-4EE5-896A-76F1304452B9}" dt="2024-12-25T07:01:44.913" v="661" actId="20577"/>
          <ac:spMkLst>
            <pc:docMk/>
            <pc:sldMk cId="2864666391" sldId="374"/>
            <ac:spMk id="6" creationId="{5F6D8B37-7647-4124-899F-3DFE08ECC037}"/>
          </ac:spMkLst>
        </pc:spChg>
        <pc:spChg chg="add mod">
          <ac:chgData name="สมโภชน์" userId="1aa03fb5-769e-452f-8336-52ff02e870e6" providerId="ADAL" clId="{6A54A4C4-3B88-4EE5-896A-76F1304452B9}" dt="2024-12-25T07:01:39.602" v="643" actId="1076"/>
          <ac:spMkLst>
            <pc:docMk/>
            <pc:sldMk cId="2864666391" sldId="374"/>
            <ac:spMk id="7" creationId="{4B5589FB-B23A-46FD-B56A-12B36CE37241}"/>
          </ac:spMkLst>
        </pc:spChg>
        <pc:spChg chg="add mod">
          <ac:chgData name="สมโภชน์" userId="1aa03fb5-769e-452f-8336-52ff02e870e6" providerId="ADAL" clId="{6A54A4C4-3B88-4EE5-896A-76F1304452B9}" dt="2024-12-25T07:01:56.235" v="671" actId="1076"/>
          <ac:spMkLst>
            <pc:docMk/>
            <pc:sldMk cId="2864666391" sldId="374"/>
            <ac:spMk id="8" creationId="{3BC9C3F1-7DC8-4462-B879-3158D391777A}"/>
          </ac:spMkLst>
        </pc:spChg>
        <pc:spChg chg="add mod">
          <ac:chgData name="สมโภชน์" userId="1aa03fb5-769e-452f-8336-52ff02e870e6" providerId="ADAL" clId="{6A54A4C4-3B88-4EE5-896A-76F1304452B9}" dt="2024-12-25T07:02:19.542" v="708" actId="20577"/>
          <ac:spMkLst>
            <pc:docMk/>
            <pc:sldMk cId="2864666391" sldId="374"/>
            <ac:spMk id="9" creationId="{1D590D5D-B39A-48F9-9445-3B91198ED989}"/>
          </ac:spMkLst>
        </pc:spChg>
        <pc:spChg chg="add mod">
          <ac:chgData name="สมโภชน์" userId="1aa03fb5-769e-452f-8336-52ff02e870e6" providerId="ADAL" clId="{6A54A4C4-3B88-4EE5-896A-76F1304452B9}" dt="2024-12-25T07:02:48.941" v="763" actId="14100"/>
          <ac:spMkLst>
            <pc:docMk/>
            <pc:sldMk cId="2864666391" sldId="374"/>
            <ac:spMk id="10" creationId="{B1D01215-B750-4EF5-B951-E18081CD96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51AB0-05B6-4F56-93E7-F3D739C50AAD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29E61-B930-42FB-AD7C-8DE45400C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 If ... Else</a:t>
            </a:r>
            <a:endParaRPr lang="en-US" dirty="0"/>
          </a:p>
          <a:p>
            <a:r>
              <a:rPr lang="en-US" dirty="0"/>
              <a:t>https://www.w3schools.com/python/python_conditions.asp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Python While Loops</a:t>
            </a:r>
          </a:p>
          <a:p>
            <a:r>
              <a:rPr lang="en-US" dirty="0"/>
              <a:t>https://www.w3schools.com/python/python_while_loops.asp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6FFF3-1F8C-4752-A653-62633A04F6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2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6FFF3-1F8C-4752-A653-62633A04F6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1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score = input("input score:")</a:t>
            </a:r>
          </a:p>
          <a:p>
            <a:r>
              <a:rPr lang="en-US" dirty="0"/>
              <a:t>if int(score) &gt;= 80 :</a:t>
            </a:r>
          </a:p>
          <a:p>
            <a:r>
              <a:rPr lang="en-US" dirty="0"/>
              <a:t>   print("grade is: A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75 :</a:t>
            </a:r>
          </a:p>
          <a:p>
            <a:r>
              <a:rPr lang="en-US" dirty="0"/>
              <a:t>   print("grade is: B+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70 :</a:t>
            </a:r>
          </a:p>
          <a:p>
            <a:r>
              <a:rPr lang="en-US" dirty="0"/>
              <a:t>   print("grade is: B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65 :</a:t>
            </a:r>
          </a:p>
          <a:p>
            <a:r>
              <a:rPr lang="en-US" dirty="0"/>
              <a:t>   print("grade is: C+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60 :</a:t>
            </a:r>
          </a:p>
          <a:p>
            <a:r>
              <a:rPr lang="en-US" dirty="0"/>
              <a:t>   print("grade is: C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55 :</a:t>
            </a:r>
          </a:p>
          <a:p>
            <a:r>
              <a:rPr lang="en-US" dirty="0"/>
              <a:t>   print("grade is: D+ ")</a:t>
            </a:r>
          </a:p>
          <a:p>
            <a:r>
              <a:rPr lang="en-US" dirty="0" err="1"/>
              <a:t>elif</a:t>
            </a:r>
            <a:r>
              <a:rPr lang="en-US" dirty="0"/>
              <a:t> int(score) &gt;= 50 :</a:t>
            </a:r>
          </a:p>
          <a:p>
            <a:r>
              <a:rPr lang="en-US" dirty="0"/>
              <a:t>   print("grade is: D ")</a:t>
            </a:r>
          </a:p>
          <a:p>
            <a:r>
              <a:rPr lang="en-US" dirty="0"/>
              <a:t>else : </a:t>
            </a:r>
          </a:p>
          <a:p>
            <a:r>
              <a:rPr lang="en-US" dirty="0"/>
              <a:t>    print("grade is: F 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6FFF3-1F8C-4752-A653-62633A04F6E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1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# A function that returns the length of the value: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6FFF3-1F8C-4752-A653-62633A04F6E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98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cannot add items to a tuple:</a:t>
            </a: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thistuple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("apple", "banana", "cherry")</a:t>
            </a:r>
            <a:br>
              <a:rPr lang="en-US" dirty="0"/>
            </a:b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thistuple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[3] = "orange" # This will raise an error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print(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thistuple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th-TH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จะแอดไปไม่ได้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56FFF3-1F8C-4752-A653-62633A04F6E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tkinter</a:t>
            </a:r>
            <a:r>
              <a:rPr lang="en-US" dirty="0"/>
              <a:t> import *</a:t>
            </a:r>
          </a:p>
          <a:p>
            <a:r>
              <a:rPr lang="en-US" dirty="0"/>
              <a:t>#</a:t>
            </a:r>
            <a:r>
              <a:rPr lang="th-TH" dirty="0"/>
              <a:t>ค้องลง </a:t>
            </a:r>
            <a:r>
              <a:rPr lang="en-US" dirty="0"/>
              <a:t>pip </a:t>
            </a:r>
            <a:r>
              <a:rPr lang="th-TH" dirty="0"/>
              <a:t>ก่อน โดยใช้คำสั่ง </a:t>
            </a:r>
            <a:r>
              <a:rPr lang="en-US" dirty="0"/>
              <a:t>pip install Pillow</a:t>
            </a:r>
          </a:p>
          <a:p>
            <a:r>
              <a:rPr lang="en-US" dirty="0"/>
              <a:t>from PIL import Image, </a:t>
            </a:r>
            <a:r>
              <a:rPr lang="en-US" dirty="0" err="1"/>
              <a:t>ImageTk</a:t>
            </a:r>
            <a:endParaRPr lang="en-US" dirty="0"/>
          </a:p>
          <a:p>
            <a:r>
              <a:rPr lang="en-US" dirty="0"/>
              <a:t>#</a:t>
            </a:r>
            <a:r>
              <a:rPr lang="th-TH" dirty="0"/>
              <a:t>ประกาศใช้ </a:t>
            </a:r>
            <a:r>
              <a:rPr lang="en-US" dirty="0"/>
              <a:t>form </a:t>
            </a:r>
            <a:r>
              <a:rPr lang="th-TH" dirty="0"/>
              <a:t>แบบ </a:t>
            </a:r>
            <a:r>
              <a:rPr lang="en-US" dirty="0"/>
              <a:t>windows (</a:t>
            </a:r>
            <a:r>
              <a:rPr lang="th-TH" dirty="0"/>
              <a:t>จะมี </a:t>
            </a:r>
            <a:r>
              <a:rPr lang="en-US" dirty="0" err="1"/>
              <a:t>linux,macos</a:t>
            </a:r>
            <a:r>
              <a:rPr lang="en-US" dirty="0"/>
              <a:t>)</a:t>
            </a:r>
          </a:p>
          <a:p>
            <a:r>
              <a:rPr lang="en-US" dirty="0"/>
              <a:t>app = Tk() </a:t>
            </a:r>
          </a:p>
          <a:p>
            <a:r>
              <a:rPr lang="en-US" dirty="0" err="1"/>
              <a:t>app.title</a:t>
            </a:r>
            <a:r>
              <a:rPr lang="en-US" dirty="0"/>
              <a:t>("Example for </a:t>
            </a:r>
            <a:r>
              <a:rPr lang="en-US" dirty="0" err="1"/>
              <a:t>Tkinter</a:t>
            </a:r>
            <a:r>
              <a:rPr lang="en-US" dirty="0"/>
              <a:t>")  # </a:t>
            </a:r>
            <a:r>
              <a:rPr lang="th-TH" dirty="0"/>
              <a:t>แสดง </a:t>
            </a:r>
            <a:r>
              <a:rPr lang="en-US" dirty="0"/>
              <a:t>Title </a:t>
            </a:r>
            <a:r>
              <a:rPr lang="th-TH" dirty="0"/>
              <a:t>บน </a:t>
            </a:r>
            <a:r>
              <a:rPr lang="en-US" dirty="0"/>
              <a:t>form</a:t>
            </a:r>
          </a:p>
          <a:p>
            <a:r>
              <a:rPr lang="en-US" dirty="0" err="1"/>
              <a:t>app.geometry</a:t>
            </a:r>
            <a:r>
              <a:rPr lang="en-US" dirty="0"/>
              <a:t>('450x500')</a:t>
            </a:r>
          </a:p>
          <a:p>
            <a:r>
              <a:rPr lang="en-US" dirty="0"/>
              <a:t>#</a:t>
            </a:r>
            <a:r>
              <a:rPr lang="th-TH" dirty="0"/>
              <a:t>กำหนด </a:t>
            </a:r>
            <a:r>
              <a:rPr lang="en-US" dirty="0"/>
              <a:t>Label </a:t>
            </a:r>
            <a:r>
              <a:rPr lang="th-TH" dirty="0"/>
              <a:t>สำหรับข้อความ</a:t>
            </a:r>
          </a:p>
          <a:p>
            <a:r>
              <a:rPr lang="en-US" dirty="0"/>
              <a:t>txt=Entry(</a:t>
            </a:r>
            <a:r>
              <a:rPr lang="en-US" dirty="0" err="1"/>
              <a:t>app,width</a:t>
            </a:r>
            <a:r>
              <a:rPr lang="en-US" dirty="0"/>
              <a:t>=10)</a:t>
            </a:r>
          </a:p>
          <a:p>
            <a:r>
              <a:rPr lang="en-US" dirty="0" err="1"/>
              <a:t>txt.grid</a:t>
            </a:r>
            <a:r>
              <a:rPr lang="en-US" dirty="0"/>
              <a:t>(column=0,row=0)</a:t>
            </a:r>
          </a:p>
          <a:p>
            <a:r>
              <a:rPr lang="en-US" dirty="0"/>
              <a:t>lbl2=Label(</a:t>
            </a:r>
            <a:r>
              <a:rPr lang="en-US" dirty="0" err="1"/>
              <a:t>app,text</a:t>
            </a:r>
            <a:r>
              <a:rPr lang="en-US" dirty="0"/>
              <a:t>="</a:t>
            </a:r>
            <a:r>
              <a:rPr lang="en-US" dirty="0" err="1"/>
              <a:t>sompoch",font</a:t>
            </a:r>
            <a:r>
              <a:rPr lang="en-US" dirty="0"/>
              <a:t>=("Tahoma",23),</a:t>
            </a:r>
            <a:r>
              <a:rPr lang="en-US" dirty="0" err="1"/>
              <a:t>fg</a:t>
            </a:r>
            <a:r>
              <a:rPr lang="en-US" dirty="0"/>
              <a:t>='blue')</a:t>
            </a:r>
          </a:p>
          <a:p>
            <a:r>
              <a:rPr lang="en-US" dirty="0"/>
              <a:t>lbl2.grid(column=1,row=0)</a:t>
            </a:r>
          </a:p>
          <a:p>
            <a:endParaRPr lang="en-US" dirty="0"/>
          </a:p>
          <a:p>
            <a:r>
              <a:rPr lang="en-US" dirty="0"/>
              <a:t>image = </a:t>
            </a:r>
            <a:r>
              <a:rPr lang="en-US" dirty="0" err="1"/>
              <a:t>Image.open</a:t>
            </a:r>
            <a:r>
              <a:rPr lang="en-US" dirty="0"/>
              <a:t>("button.gif")</a:t>
            </a:r>
          </a:p>
          <a:p>
            <a:r>
              <a:rPr lang="en-US" dirty="0"/>
              <a:t>#image = </a:t>
            </a:r>
            <a:r>
              <a:rPr lang="en-US" dirty="0" err="1"/>
              <a:t>image.resize</a:t>
            </a:r>
            <a:r>
              <a:rPr lang="en-US" dirty="0"/>
              <a:t>((100, 100), </a:t>
            </a:r>
            <a:r>
              <a:rPr lang="en-US" dirty="0" err="1"/>
              <a:t>Image.ANTIALIAS</a:t>
            </a:r>
            <a:r>
              <a:rPr lang="en-US" dirty="0"/>
              <a:t>)</a:t>
            </a:r>
          </a:p>
          <a:p>
            <a:r>
              <a:rPr lang="en-US" dirty="0"/>
              <a:t>photo = </a:t>
            </a:r>
            <a:r>
              <a:rPr lang="en-US" dirty="0" err="1"/>
              <a:t>ImageTk.PhotoImage</a:t>
            </a:r>
            <a:r>
              <a:rPr lang="en-US" dirty="0"/>
              <a:t>(image)</a:t>
            </a:r>
          </a:p>
          <a:p>
            <a:r>
              <a:rPr lang="en-US" dirty="0"/>
              <a:t>def clicked():</a:t>
            </a:r>
          </a:p>
          <a:p>
            <a:r>
              <a:rPr lang="en-US" dirty="0"/>
              <a:t>    lbl2['text']=</a:t>
            </a:r>
            <a:r>
              <a:rPr lang="en-US" dirty="0" err="1"/>
              <a:t>txt.get</a:t>
            </a:r>
            <a:r>
              <a:rPr lang="en-US" dirty="0"/>
              <a:t>()</a:t>
            </a:r>
          </a:p>
          <a:p>
            <a:r>
              <a:rPr lang="en-US" dirty="0" err="1"/>
              <a:t>btn</a:t>
            </a:r>
            <a:r>
              <a:rPr lang="en-US" dirty="0"/>
              <a:t>=Button(</a:t>
            </a:r>
            <a:r>
              <a:rPr lang="en-US" dirty="0" err="1"/>
              <a:t>app,image</a:t>
            </a:r>
            <a:r>
              <a:rPr lang="en-US" dirty="0"/>
              <a:t>=</a:t>
            </a:r>
            <a:r>
              <a:rPr lang="en-US" dirty="0" err="1"/>
              <a:t>photo,command</a:t>
            </a:r>
            <a:r>
              <a:rPr lang="en-US" dirty="0"/>
              <a:t>=clicked)</a:t>
            </a:r>
          </a:p>
          <a:p>
            <a:r>
              <a:rPr lang="en-US" dirty="0" err="1"/>
              <a:t>btn.grid</a:t>
            </a:r>
            <a:r>
              <a:rPr lang="en-US" dirty="0"/>
              <a:t>(column=1,row=1)</a:t>
            </a:r>
          </a:p>
          <a:p>
            <a:endParaRPr lang="en-US" dirty="0"/>
          </a:p>
          <a:p>
            <a:r>
              <a:rPr lang="en-US" dirty="0" err="1"/>
              <a:t>app.mainloop</a:t>
            </a:r>
            <a:r>
              <a:rPr lang="en-US" dirty="0"/>
              <a:t>() #</a:t>
            </a:r>
            <a:r>
              <a:rPr lang="th-TH" dirty="0"/>
              <a:t>แสดง </a:t>
            </a:r>
            <a:r>
              <a:rPr lang="en-US" dirty="0"/>
              <a:t>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29E61-B930-42FB-AD7C-8DE45400CD1D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92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33D1-4D48-4FF2-96DC-75342023E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07AE8-EC76-4A64-85F4-135972A48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C96E-870B-4925-9A8D-1A25FEBA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8B7E-5622-4613-9844-32554DC2B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C73F9-88D0-466B-985D-26A8D9C8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391F0-9CB3-4603-A9B2-724A50EB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D5206-0CF0-48F4-909B-2DACE1E16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84165-8EC8-4D27-98EC-657919533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0E354-9425-4A0D-A426-31B2E860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D33B1-E0EF-4927-BF9E-20C76D28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0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DD9B7B-3B33-49B9-BFB0-FB2415542D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EF4FE-E21A-49C7-9FBB-DBCB49D70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DC6D4-844F-4FCB-90FA-5EF2EFFA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917A5-D5FC-4BAC-A1C1-B5DF0461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2C534-52D0-4ACB-893E-5D37CAAA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9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0147D04-46A0-435E-9949-0B7DB507474D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26958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6935-D3FE-48D6-BB1E-E5A9EFBA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23827"/>
            <a:ext cx="7886700" cy="6889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8D378-6E46-4A1C-B18A-DD65CBDB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152524"/>
            <a:ext cx="8280400" cy="5299076"/>
          </a:xfrm>
        </p:spPr>
        <p:txBody>
          <a:bodyPr>
            <a:normAutofit/>
          </a:bodyPr>
          <a:lstStyle>
            <a:lvl1pPr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2D0172-D1D5-4305-9BEC-F0D43AC39B8A}"/>
              </a:ext>
            </a:extLst>
          </p:cNvPr>
          <p:cNvCxnSpPr/>
          <p:nvPr userDrawn="1"/>
        </p:nvCxnSpPr>
        <p:spPr>
          <a:xfrm>
            <a:off x="355600" y="990600"/>
            <a:ext cx="83185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29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AED0A-AC37-4ACC-8C41-6D5551DF8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B2652-F7DB-4069-8508-69F0710DB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A1561-1FB0-47D0-8C57-46F17749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920F5-4A11-4C59-81AA-50161836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A907C-7492-409E-A3DE-E62D51D17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0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6CDDE-D2E5-4D64-9EAB-3393C43A3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90B3F-50B2-4ED3-AA45-9015E9534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55212-2E2F-4EA3-B467-530FD81E6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E2739-324B-44D0-91BD-61787FDE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C9DCE-45FC-49E8-B790-B58B05913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A6423-9B65-46D8-9688-084F0EB8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3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26858-F85D-400B-9D52-A742C905E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BA60E-6495-4915-B90C-372C1B8C2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D1932-76A1-475C-BF3B-B190484B0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C0BB79-DB03-4FAC-B1ED-2F9707ECC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773E6B-75A5-4C92-9F4D-F025193BC6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1AC06-831D-483D-BF6A-FFEE231E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5CB301-0F21-4DDA-9DC5-F77134A7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2FB026-B325-41A0-A8A9-16FE73C6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0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42EB-E5A9-4C46-B8E5-40CEA9F30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C4893-53D5-47E3-9272-E525F708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9AF1CF-9002-4012-8AFF-628C5354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1221C-B3C3-4D5B-B3B1-27F1A3D8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1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63C34A-4517-4058-8C9F-0BC7BBBCD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99526-0CC8-4970-9D8E-5BDC8DF3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4E9AF-7EDD-456E-9F33-70CBB902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3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C2748-B1CE-470E-BBB6-1FFB87CCC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9AF96-6683-40AF-87E5-FBBE40BDF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1A066-9E81-4854-8F79-9BB68F393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E49DA-5A39-4260-89FA-D173AE8B7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CFF37-0751-4CAE-9EB3-6CC6CB94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890EB-85F1-4562-8864-9A8EE121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B9B2-7829-4529-AD89-41245A9ED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2684A-07EC-4115-AA22-2D3A5DAA7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E77D5E-A7CC-4CC6-8521-CA0F6678F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15FA-2F53-4217-A5BA-0A3D6F82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E3F95-266D-44F6-93F7-14B00A605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2A398-B428-4867-9763-55C55A728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2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4A7A5-A72B-4C43-9856-66A9CB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C3ACA-9612-44BE-8301-DB0172B59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DE2E6-998C-4FAB-A875-33AF2A169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4872-2040-4917-BA02-3A83D535077A}" type="datetimeFigureOut">
              <a:rPr lang="en-US" smtClean="0"/>
              <a:t>12/25/2024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C1E7-A024-49C4-B3B4-56E308C92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D2B1E-F792-407D-9727-3DDFFF3B9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8872-5124-46AC-A698-BB8C06186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1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3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775B0-2E60-4182-8D41-0FEF73889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156448"/>
            <a:ext cx="8564451" cy="7837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Basic Programming and Database Day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10EC7A-8077-49C4-88FC-EF313B773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355" y="6168979"/>
            <a:ext cx="6858000" cy="476519"/>
          </a:xfrm>
        </p:spPr>
        <p:txBody>
          <a:bodyPr>
            <a:normAutofit lnSpcReduction="10000"/>
          </a:bodyPr>
          <a:lstStyle/>
          <a:p>
            <a:r>
              <a:rPr lang="th-TH" sz="2800">
                <a:latin typeface="TH SarabunPSK" panose="020B0500040200020003" pitchFamily="34" charset="-34"/>
                <a:cs typeface="TH SarabunPSK" panose="020B0500040200020003" pitchFamily="34" charset="-34"/>
              </a:rPr>
              <a:t>ร.อ.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สมโภชน์ กุลธารารมณ์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219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AA9F-2ED7-45C6-B552-9C048139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Data Types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9446E5-02DB-4740-B8A8-A98564336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75" y="2295696"/>
            <a:ext cx="6619048" cy="27238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6238E0-8489-4C81-B064-427EFD93F48C}"/>
              </a:ext>
            </a:extLst>
          </p:cNvPr>
          <p:cNvSpPr txBox="1"/>
          <p:nvPr/>
        </p:nvSpPr>
        <p:spPr>
          <a:xfrm>
            <a:off x="782053" y="1167063"/>
            <a:ext cx="7074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Type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Python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จะถูก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Built-in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มาให้ใช้งานจะแยกตามหมวดหมู่ดังภาพด้านล่าง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E97AEA-1ECF-4FB0-9AAB-EC49A39C52F9}"/>
              </a:ext>
            </a:extLst>
          </p:cNvPr>
          <p:cNvSpPr txBox="1"/>
          <p:nvPr/>
        </p:nvSpPr>
        <p:spPr>
          <a:xfrm>
            <a:off x="934453" y="5133473"/>
            <a:ext cx="707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สามารถตรวจสอบ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type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07A62D-3BC5-4264-8741-082702AE5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642" y="5674934"/>
            <a:ext cx="6000000" cy="6095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73652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5CDAE-263D-42E1-8904-CCBC912D1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Data Types</a:t>
            </a:r>
            <a:r>
              <a:rPr lang="th-TH" dirty="0"/>
              <a:t> (ต่อ)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A8DB4C-0AAC-4AE4-99B7-3D468680F2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5504" y="1116431"/>
            <a:ext cx="6288350" cy="5299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8125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1193-EF22-4644-ACAE-A6D922CA0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Data Types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51D7D9-1EBF-4194-BF0C-978D87AAB924}"/>
              </a:ext>
            </a:extLst>
          </p:cNvPr>
          <p:cNvSpPr txBox="1"/>
          <p:nvPr/>
        </p:nvSpPr>
        <p:spPr>
          <a:xfrm>
            <a:off x="1275647" y="1039144"/>
            <a:ext cx="707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สามารถกำหนด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data type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เลย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9218" name="Picture 2" descr="C:\Users\SOKU_A~1\AppData\Local\Temp\SNAGHTML10f7d627.PNG">
            <a:extLst>
              <a:ext uri="{FF2B5EF4-FFF2-40B4-BE49-F238E27FC236}">
                <a16:creationId xmlns:a16="http://schemas.microsoft.com/office/drawing/2014/main" id="{C61F0E33-EAF2-4CA1-9369-CC44CA533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20" y="1517373"/>
            <a:ext cx="5977719" cy="5153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392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7C98-A35F-4A7C-A44D-C84047588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Python Operation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F8DB-B097-4010-AE1E-E7704BBE6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endParaRPr lang="en-US" b="1" dirty="0"/>
          </a:p>
          <a:p>
            <a:pPr lvl="1"/>
            <a:r>
              <a:rPr lang="en-US" b="1" dirty="0"/>
              <a:t>Python Casting </a:t>
            </a:r>
            <a:r>
              <a:rPr lang="th-TH" b="1" dirty="0"/>
              <a:t>การคอนเวริตค่า</a:t>
            </a:r>
          </a:p>
          <a:p>
            <a:pPr lvl="1"/>
            <a:r>
              <a:rPr lang="en-US" dirty="0"/>
              <a:t>Python Operators</a:t>
            </a:r>
          </a:p>
          <a:p>
            <a:pPr lvl="1"/>
            <a:r>
              <a:rPr lang="en-US" dirty="0"/>
              <a:t>Python User Input</a:t>
            </a:r>
          </a:p>
          <a:p>
            <a:pPr lvl="1"/>
            <a:r>
              <a:rPr lang="en-US" b="1" dirty="0"/>
              <a:t>Python If ... Else</a:t>
            </a:r>
            <a:endParaRPr lang="th-TH" b="1" dirty="0"/>
          </a:p>
          <a:p>
            <a:pPr lvl="1"/>
            <a:r>
              <a:rPr lang="en-US" b="1" dirty="0"/>
              <a:t>Python For Loops</a:t>
            </a:r>
            <a:endParaRPr lang="th-TH" b="1" dirty="0"/>
          </a:p>
          <a:p>
            <a:pPr lvl="1"/>
            <a:r>
              <a:rPr lang="th-TH" b="1" dirty="0"/>
              <a:t>อาร์เรย์ (</a:t>
            </a:r>
            <a:r>
              <a:rPr lang="en-US" b="1" dirty="0"/>
              <a:t>Array)</a:t>
            </a:r>
          </a:p>
          <a:p>
            <a:pPr lvl="2"/>
            <a:r>
              <a:rPr lang="en-US" dirty="0"/>
              <a:t>Python Collections (Arrays)</a:t>
            </a:r>
          </a:p>
          <a:p>
            <a:pPr lvl="3"/>
            <a:r>
              <a:rPr lang="en-US" b="1" dirty="0"/>
              <a:t>List</a:t>
            </a:r>
            <a:r>
              <a:rPr lang="en-US" dirty="0"/>
              <a:t>  </a:t>
            </a:r>
          </a:p>
          <a:p>
            <a:pPr lvl="3"/>
            <a:r>
              <a:rPr lang="en-US" b="1" dirty="0"/>
              <a:t>Tuple</a:t>
            </a:r>
            <a:r>
              <a:rPr lang="en-US" dirty="0"/>
              <a:t> </a:t>
            </a:r>
          </a:p>
          <a:p>
            <a:pPr lvl="3"/>
            <a:r>
              <a:rPr lang="en-US" b="1" dirty="0"/>
              <a:t>Set</a:t>
            </a:r>
            <a:r>
              <a:rPr lang="en-US" dirty="0"/>
              <a:t> </a:t>
            </a:r>
          </a:p>
          <a:p>
            <a:pPr lvl="3"/>
            <a:r>
              <a:rPr lang="en-US" b="1" dirty="0"/>
              <a:t>Dictionary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Python Coding Example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913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26A9A-2AB3-4C79-AA85-59E99B2B9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Python Casting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33A73-3EE8-413E-9757-707C6A40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/>
              <a:t>ปัญหาการนำค่า </a:t>
            </a:r>
            <a:r>
              <a:rPr lang="en-US" dirty="0"/>
              <a:t>string </a:t>
            </a:r>
            <a:r>
              <a:rPr lang="th-TH" dirty="0"/>
              <a:t>กับตัวเลขมาบวกกัน โดยที่ไม่แปลงค่าก่อน</a:t>
            </a:r>
            <a:endParaRPr lang="en-US" dirty="0"/>
          </a:p>
          <a:p>
            <a:r>
              <a:rPr lang="th-TH" dirty="0"/>
              <a:t>เช่น</a:t>
            </a:r>
          </a:p>
          <a:p>
            <a:pPr marL="342900" lvl="1" indent="0">
              <a:buNone/>
            </a:pPr>
            <a:r>
              <a:rPr lang="es-ES" dirty="0">
                <a:solidFill>
                  <a:srgbClr val="FF0000"/>
                </a:solidFill>
              </a:rPr>
              <a:t>x = "</a:t>
            </a:r>
            <a:r>
              <a:rPr lang="es-ES" dirty="0" err="1">
                <a:solidFill>
                  <a:srgbClr val="FF0000"/>
                </a:solidFill>
              </a:rPr>
              <a:t>hello</a:t>
            </a:r>
            <a:r>
              <a:rPr lang="es-ES" dirty="0">
                <a:solidFill>
                  <a:srgbClr val="FF0000"/>
                </a:solidFill>
              </a:rPr>
              <a:t>"</a:t>
            </a:r>
          </a:p>
          <a:p>
            <a:pPr marL="342900" lvl="1" indent="0">
              <a:buNone/>
            </a:pPr>
            <a:r>
              <a:rPr lang="es-ES" dirty="0">
                <a:solidFill>
                  <a:srgbClr val="FF0000"/>
                </a:solidFill>
              </a:rPr>
              <a:t>y = 5</a:t>
            </a:r>
          </a:p>
          <a:p>
            <a:pPr marL="342900" lvl="1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</a:t>
            </a:r>
            <a:r>
              <a:rPr lang="es-ES" dirty="0" err="1">
                <a:solidFill>
                  <a:srgbClr val="FF0000"/>
                </a:solidFill>
              </a:rPr>
              <a:t>x+y</a:t>
            </a:r>
            <a:r>
              <a:rPr lang="es-ES" dirty="0">
                <a:solidFill>
                  <a:srgbClr val="FF0000"/>
                </a:solidFill>
              </a:rPr>
              <a:t>)</a:t>
            </a:r>
          </a:p>
          <a:p>
            <a:r>
              <a:rPr lang="th-TH" dirty="0"/>
              <a:t>จะสังเกตุว่ามันบวกกันไม่ได้จะ </a:t>
            </a:r>
            <a:r>
              <a:rPr lang="en-US" dirty="0"/>
              <a:t>Error </a:t>
            </a:r>
            <a:r>
              <a:rPr lang="th-TH" dirty="0"/>
              <a:t>เพราะฉะนั้นต้องทำให้ค่าที่มาบวกกันเป็นประเภทเดียวกันก่อน </a:t>
            </a:r>
            <a:r>
              <a:rPr lang="th-TH" dirty="0">
                <a:solidFill>
                  <a:srgbClr val="FF0000"/>
                </a:solidFill>
              </a:rPr>
              <a:t>จะเอาข้อความบวกกันเพื่อต่อข้อความ หรือตัวเลขบวกกัน</a:t>
            </a:r>
          </a:p>
          <a:p>
            <a:r>
              <a:rPr lang="th-TH" dirty="0">
                <a:solidFill>
                  <a:srgbClr val="0070C0"/>
                </a:solidFill>
              </a:rPr>
              <a:t>ในเคสด้านบนจะทำได้แค่แปลงเป็นข้อความแล้วบวกกัน</a:t>
            </a:r>
          </a:p>
          <a:p>
            <a:pPr marL="342900" lvl="1" indent="0">
              <a:buNone/>
            </a:pPr>
            <a:r>
              <a:rPr lang="es-ES" dirty="0"/>
              <a:t>x = "</a:t>
            </a:r>
            <a:r>
              <a:rPr lang="es-ES" dirty="0" err="1"/>
              <a:t>hello</a:t>
            </a:r>
            <a:r>
              <a:rPr lang="es-ES" dirty="0"/>
              <a:t>"</a:t>
            </a:r>
          </a:p>
          <a:p>
            <a:pPr marL="342900" lvl="1" indent="0">
              <a:buNone/>
            </a:pPr>
            <a:r>
              <a:rPr lang="es-ES" dirty="0"/>
              <a:t>y = </a:t>
            </a:r>
            <a:r>
              <a:rPr lang="es-ES" dirty="0" err="1"/>
              <a:t>str</a:t>
            </a:r>
            <a:r>
              <a:rPr lang="es-ES" dirty="0"/>
              <a:t>(5)</a:t>
            </a:r>
          </a:p>
          <a:p>
            <a:pPr marL="342900" lvl="1" indent="0">
              <a:buNone/>
            </a:pPr>
            <a:r>
              <a:rPr lang="es-ES" dirty="0" err="1"/>
              <a:t>print</a:t>
            </a:r>
            <a:r>
              <a:rPr lang="es-ES" dirty="0"/>
              <a:t>(</a:t>
            </a:r>
            <a:r>
              <a:rPr lang="es-ES" dirty="0" err="1"/>
              <a:t>x+y</a:t>
            </a:r>
            <a:r>
              <a:rPr lang="es-ES" dirty="0"/>
              <a:t>)</a:t>
            </a:r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int()</a:t>
            </a:r>
            <a:r>
              <a:rPr lang="th-TH" dirty="0">
                <a:solidFill>
                  <a:srgbClr val="C00000"/>
                </a:solidFill>
              </a:rPr>
              <a:t> แปลงเป็นจำนวนเต็ม</a:t>
            </a:r>
            <a:r>
              <a:rPr lang="en-US" dirty="0">
                <a:solidFill>
                  <a:srgbClr val="C00000"/>
                </a:solidFill>
              </a:rPr>
              <a:t>, float()</a:t>
            </a:r>
            <a:r>
              <a:rPr lang="th-TH" dirty="0">
                <a:solidFill>
                  <a:srgbClr val="C00000"/>
                </a:solidFill>
              </a:rPr>
              <a:t> แปลงเป็นทศนิยม</a:t>
            </a:r>
            <a:r>
              <a:rPr lang="en-US" dirty="0">
                <a:solidFill>
                  <a:srgbClr val="C00000"/>
                </a:solidFill>
              </a:rPr>
              <a:t>, str()</a:t>
            </a:r>
            <a:r>
              <a:rPr lang="th-TH" dirty="0">
                <a:solidFill>
                  <a:srgbClr val="C00000"/>
                </a:solidFill>
              </a:rPr>
              <a:t> แปลงเป็นข้อความ</a:t>
            </a:r>
            <a:endParaRPr lang="es-E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84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2420-42E6-47E7-9923-E6BFEE47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2D27-FA09-455E-BFFE-ABD407A0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4250724"/>
            <a:ext cx="8280400" cy="22008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4C73BE-BF58-471A-9C12-30B45A088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29" y="1094363"/>
            <a:ext cx="8285714" cy="31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12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2420-42E6-47E7-9923-E6BFEE47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Operators (</a:t>
            </a:r>
            <a:r>
              <a:rPr lang="th-TH" dirty="0"/>
              <a:t>ต่อ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2D27-FA09-455E-BFFE-ABD407A0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62" y="1046206"/>
            <a:ext cx="1730417" cy="5346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x=6</a:t>
            </a:r>
          </a:p>
          <a:p>
            <a:pPr marL="0" indent="0">
              <a:buNone/>
            </a:pPr>
            <a:r>
              <a:rPr lang="es-ES" dirty="0"/>
              <a:t>y=2</a:t>
            </a:r>
          </a:p>
          <a:p>
            <a:pPr marL="0" indent="0">
              <a:buNone/>
            </a:pPr>
            <a:r>
              <a:rPr lang="es-ES" dirty="0"/>
              <a:t>z=3</a:t>
            </a:r>
          </a:p>
          <a:p>
            <a:pPr marL="0" indent="0">
              <a:buNone/>
            </a:pPr>
            <a:br>
              <a:rPr lang="es-ES" dirty="0"/>
            </a:b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</a:t>
            </a:r>
            <a:r>
              <a:rPr lang="es-ES" dirty="0" err="1">
                <a:solidFill>
                  <a:srgbClr val="FF0000"/>
                </a:solidFill>
              </a:rPr>
              <a:t>x+y</a:t>
            </a:r>
            <a:r>
              <a:rPr lang="es-E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(x-z)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(y*z)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(x/z)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</a:t>
            </a:r>
            <a:r>
              <a:rPr lang="es-ES" dirty="0" err="1">
                <a:solidFill>
                  <a:srgbClr val="FF0000"/>
                </a:solidFill>
              </a:rPr>
              <a:t>z%y</a:t>
            </a:r>
            <a:r>
              <a:rPr lang="es-ES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(z**y)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(x//y)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67E012-6066-4CAD-A8C5-E6516CCC61EC}"/>
              </a:ext>
            </a:extLst>
          </p:cNvPr>
          <p:cNvSpPr txBox="1"/>
          <p:nvPr/>
        </p:nvSpPr>
        <p:spPr>
          <a:xfrm>
            <a:off x="3487479" y="1456660"/>
            <a:ext cx="4837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เปิดหน้า</a:t>
            </a:r>
            <a:r>
              <a:rPr lang="en-US" dirty="0"/>
              <a:t> </a:t>
            </a:r>
            <a:r>
              <a:rPr lang="en-US" dirty="0" err="1"/>
              <a:t>cmd</a:t>
            </a:r>
            <a:r>
              <a:rPr lang="en-US" dirty="0"/>
              <a:t> </a:t>
            </a:r>
            <a:r>
              <a:rPr lang="th-TH" dirty="0"/>
              <a:t>ขึ้นมาแล้วพิมพ์ </a:t>
            </a:r>
            <a:r>
              <a:rPr lang="en-US" dirty="0"/>
              <a:t>python </a:t>
            </a:r>
            <a:r>
              <a:rPr lang="th-TH" dirty="0"/>
              <a:t>เพื่อใช้คำสั่ง ทดสอบตัวแปร (อาจจะไม่ต้องสร้างไฟล์ มันลำบาก)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4A2BDA-FBE9-49B6-88DE-D69ADB095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319" y="2102991"/>
            <a:ext cx="1904762" cy="476190"/>
          </a:xfrm>
          <a:prstGeom prst="rect">
            <a:avLst/>
          </a:prstGeom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2449E405-6164-40F9-90EF-341E7BE27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319" y="2582446"/>
            <a:ext cx="5458463" cy="113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4C5786-E0E9-49D3-A811-29F62ADC2873}"/>
              </a:ext>
            </a:extLst>
          </p:cNvPr>
          <p:cNvSpPr txBox="1"/>
          <p:nvPr/>
        </p:nvSpPr>
        <p:spPr>
          <a:xfrm>
            <a:off x="3632319" y="3902149"/>
            <a:ext cx="2896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2+3*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2-1</a:t>
            </a:r>
            <a:r>
              <a:rPr lang="th-TH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 ?</a:t>
            </a:r>
          </a:p>
        </p:txBody>
      </p:sp>
    </p:spTree>
    <p:extLst>
      <p:ext uri="{BB962C8B-B14F-4D97-AF65-F5344CB8AC3E}">
        <p14:creationId xmlns:p14="http://schemas.microsoft.com/office/powerpoint/2010/main" val="2739325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2420-42E6-47E7-9923-E6BFEE47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Comparison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2D27-FA09-455E-BFFE-ABD407A0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62" y="3657600"/>
            <a:ext cx="8280400" cy="2734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x=5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y=3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print(x==y)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print(x!=y)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print(x&gt;y)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print(x&lt;=y)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4D83BB-477B-44EC-852A-3BEDDF806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15" y="948040"/>
            <a:ext cx="8152381" cy="26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97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2420-42E6-47E7-9923-E6BFEE47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Logical Operators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2B9678-118B-43C6-AC07-BDDC2BA35A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884" y="1013111"/>
            <a:ext cx="8280400" cy="139459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F2B5B2-0B7E-4757-A482-51DCD44E7402}"/>
              </a:ext>
            </a:extLst>
          </p:cNvPr>
          <p:cNvSpPr txBox="1">
            <a:spLocks/>
          </p:cNvSpPr>
          <p:nvPr/>
        </p:nvSpPr>
        <p:spPr>
          <a:xfrm>
            <a:off x="308189" y="2537138"/>
            <a:ext cx="8280400" cy="2734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x = 5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 &gt; 3 and x &lt; 10)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print(x &gt; 3 or x &lt; 4)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print(not(x &gt; 3 and x &lt; 10))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1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12420-42E6-47E7-9923-E6BFEE47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Membership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82D27-FA09-455E-BFFE-ABD407A0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89" y="2434106"/>
            <a:ext cx="8280400" cy="39584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x = ["</a:t>
            </a:r>
            <a:r>
              <a:rPr lang="es-ES" dirty="0" err="1">
                <a:solidFill>
                  <a:srgbClr val="FF0000"/>
                </a:solidFill>
              </a:rPr>
              <a:t>apple</a:t>
            </a:r>
            <a:r>
              <a:rPr lang="es-ES" dirty="0">
                <a:solidFill>
                  <a:srgbClr val="FF0000"/>
                </a:solidFill>
              </a:rPr>
              <a:t>", "banana"]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("banana" in x)</a:t>
            </a:r>
          </a:p>
          <a:p>
            <a:pPr marL="0" indent="0">
              <a:buNone/>
            </a:pPr>
            <a:r>
              <a:rPr lang="es-ES" dirty="0" err="1">
                <a:solidFill>
                  <a:srgbClr val="FF0000"/>
                </a:solidFill>
              </a:rPr>
              <a:t>print</a:t>
            </a:r>
            <a:r>
              <a:rPr lang="es-ES" dirty="0">
                <a:solidFill>
                  <a:srgbClr val="FF0000"/>
                </a:solidFill>
              </a:rPr>
              <a:t>("</a:t>
            </a:r>
            <a:r>
              <a:rPr lang="es-ES" dirty="0" err="1">
                <a:solidFill>
                  <a:srgbClr val="FF0000"/>
                </a:solidFill>
              </a:rPr>
              <a:t>pineapple</a:t>
            </a:r>
            <a:r>
              <a:rPr lang="es-ES" dirty="0">
                <a:solidFill>
                  <a:srgbClr val="FF0000"/>
                </a:solidFill>
              </a:rPr>
              <a:t>" </a:t>
            </a:r>
            <a:r>
              <a:rPr lang="es-ES" dirty="0" err="1">
                <a:solidFill>
                  <a:srgbClr val="FF0000"/>
                </a:solidFill>
              </a:rPr>
              <a:t>not</a:t>
            </a:r>
            <a:r>
              <a:rPr lang="es-ES" dirty="0">
                <a:solidFill>
                  <a:srgbClr val="FF0000"/>
                </a:solidFill>
              </a:rPr>
              <a:t> in x)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1F36B8-ECFD-41B6-8D7F-A59C70255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649" y="867950"/>
            <a:ext cx="8351157" cy="155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9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D635-6B78-48E8-9E23-A26DB02E0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47FEA-50FB-4F45-A774-6DC9C426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Indentation</a:t>
            </a:r>
          </a:p>
          <a:p>
            <a:r>
              <a:rPr lang="th-TH" dirty="0"/>
              <a:t>การเว้นวรรคของภาษา </a:t>
            </a:r>
            <a:r>
              <a:rPr lang="en-US" dirty="0"/>
              <a:t>python </a:t>
            </a:r>
            <a:r>
              <a:rPr lang="th-TH" dirty="0"/>
              <a:t>สำคัญมาก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CD996E-F487-4A7B-845D-9BE0797A4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080" y="2203328"/>
            <a:ext cx="8009524" cy="742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B4901D-DCC4-4B4A-8679-F4F2CC3F7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94" y="3220519"/>
            <a:ext cx="8038095" cy="1066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0BD1AB-CFD5-4757-991C-A5989DDF06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38" y="4514407"/>
            <a:ext cx="6571429" cy="933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58C1EB-AADB-46C5-BC77-D1410CEB19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686" y="5641120"/>
            <a:ext cx="7771428" cy="10380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89673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73C81-469D-4C3C-9441-9A4F1881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User Input </a:t>
            </a:r>
            <a:r>
              <a:rPr lang="th-TH" dirty="0"/>
              <a:t>การรับค่า </a:t>
            </a:r>
            <a:r>
              <a:rPr lang="en-US" dirty="0"/>
              <a:t>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82AF9-C73E-44E7-8BF4-8D4F5048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152524"/>
            <a:ext cx="8280400" cy="5299076"/>
          </a:xfrm>
        </p:spPr>
        <p:txBody>
          <a:bodyPr/>
          <a:lstStyle/>
          <a:p>
            <a:r>
              <a:rPr lang="en-US" dirty="0"/>
              <a:t>Python 3.6 uses the input() method.</a:t>
            </a:r>
          </a:p>
          <a:p>
            <a:r>
              <a:rPr lang="en-US" dirty="0"/>
              <a:t>Python 2.7 uses the </a:t>
            </a:r>
            <a:r>
              <a:rPr lang="en-US" dirty="0" err="1"/>
              <a:t>raw_input</a:t>
            </a:r>
            <a:r>
              <a:rPr lang="en-US" dirty="0"/>
              <a:t>() method.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username = </a:t>
            </a:r>
            <a:r>
              <a:rPr lang="en-US" dirty="0" err="1">
                <a:solidFill>
                  <a:srgbClr val="FF0000"/>
                </a:solidFill>
              </a:rPr>
              <a:t>raw_input</a:t>
            </a:r>
            <a:r>
              <a:rPr lang="en-US" dirty="0">
                <a:solidFill>
                  <a:srgbClr val="FF0000"/>
                </a:solidFill>
              </a:rPr>
              <a:t>("Enter username:")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print("Username is: " + username)</a:t>
            </a:r>
          </a:p>
        </p:txBody>
      </p:sp>
      <p:pic>
        <p:nvPicPr>
          <p:cNvPr id="5123" name="Picture 3" descr="C:\Users\SOKU_A~1\AppData\Local\Temp\SNAGHTMLd447132.PNG">
            <a:extLst>
              <a:ext uri="{FF2B5EF4-FFF2-40B4-BE49-F238E27FC236}">
                <a16:creationId xmlns:a16="http://schemas.microsoft.com/office/drawing/2014/main" id="{77757AC3-8681-416A-B4B3-4E101E838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17" y="3219316"/>
            <a:ext cx="47625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074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8F310-D7E8-4805-BA79-DA41B9BFE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385B8-08B5-4895-9281-44D6D70BF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day = 24 hours</a:t>
            </a:r>
          </a:p>
          <a:p>
            <a:r>
              <a:rPr lang="en-US" dirty="0"/>
              <a:t>360 </a:t>
            </a:r>
            <a:r>
              <a:rPr lang="en-US" dirty="0" err="1"/>
              <a:t>hr</a:t>
            </a:r>
            <a:r>
              <a:rPr lang="en-US" dirty="0"/>
              <a:t>=? Day</a:t>
            </a:r>
          </a:p>
          <a:p>
            <a:r>
              <a:rPr lang="en-US" dirty="0"/>
              <a:t>? Day= 360/24 (/</a:t>
            </a:r>
            <a:r>
              <a:rPr lang="th-TH" dirty="0"/>
              <a:t> คือหารด้วย</a:t>
            </a:r>
            <a:r>
              <a:rPr lang="en-US" dirty="0"/>
              <a:t>)</a:t>
            </a:r>
            <a:endParaRPr lang="th-TH" dirty="0"/>
          </a:p>
          <a:p>
            <a:r>
              <a:rPr lang="en-US" dirty="0"/>
              <a:t>y= x/24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10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BFE74-63CC-443B-AF35-720819C7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Python If ... Else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237C-12FA-478B-A000-B5502A81C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 = 200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 = 33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 b &gt; a: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print("b is greater than a")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elif</a:t>
            </a:r>
            <a:r>
              <a:rPr lang="en-US" dirty="0">
                <a:solidFill>
                  <a:srgbClr val="FF0000"/>
                </a:solidFill>
              </a:rPr>
              <a:t> a == b: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print("a and b are equal")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else: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print("a is greater than b")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dirty="0">
                <a:solidFill>
                  <a:srgbClr val="FF0000"/>
                </a:solidFill>
              </a:rPr>
              <a:t>จะทำจาก </a:t>
            </a:r>
            <a:r>
              <a:rPr lang="en-US" dirty="0">
                <a:solidFill>
                  <a:srgbClr val="FF0000"/>
                </a:solidFill>
              </a:rPr>
              <a:t>IF </a:t>
            </a:r>
            <a:r>
              <a:rPr lang="th-TH" dirty="0">
                <a:solidFill>
                  <a:srgbClr val="FF0000"/>
                </a:solidFill>
              </a:rPr>
              <a:t>ถ้าไม่ตรงเงื่อนไขจะมาทำ </a:t>
            </a:r>
            <a:r>
              <a:rPr lang="en-US" dirty="0" err="1">
                <a:solidFill>
                  <a:srgbClr val="FF0000"/>
                </a:solidFill>
              </a:rPr>
              <a:t>elif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th-TH" dirty="0">
                <a:solidFill>
                  <a:srgbClr val="FF0000"/>
                </a:solidFill>
              </a:rPr>
              <a:t>จะมีกี่ครั้งก็ได้ สุดท้ายจะจบที่ </a:t>
            </a:r>
            <a:r>
              <a:rPr lang="en-US" dirty="0">
                <a:solidFill>
                  <a:srgbClr val="FF0000"/>
                </a:solidFill>
              </a:rPr>
              <a:t>else </a:t>
            </a:r>
            <a:r>
              <a:rPr lang="th-TH" dirty="0">
                <a:solidFill>
                  <a:srgbClr val="FF0000"/>
                </a:solidFill>
              </a:rPr>
              <a:t>คือนอกเหนือทั้งหมดจะมาออกที่ </a:t>
            </a:r>
            <a:r>
              <a:rPr lang="en-US" dirty="0">
                <a:solidFill>
                  <a:srgbClr val="FF0000"/>
                </a:solidFill>
              </a:rPr>
              <a:t>else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96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2F97-6B22-4169-A283-D2D9220F2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Python If ... Else </a:t>
            </a:r>
            <a:r>
              <a:rPr lang="th-TH" b="1" dirty="0"/>
              <a:t>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8B528-F8F9-48F9-946F-3B3E1BE82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Hand If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if a &gt; b: print("a is greater than b")</a:t>
            </a:r>
            <a:endParaRPr lang="th-TH" dirty="0">
              <a:solidFill>
                <a:srgbClr val="FF0000"/>
              </a:solidFill>
            </a:endParaRPr>
          </a:p>
          <a:p>
            <a:r>
              <a:rPr lang="en-US" dirty="0"/>
              <a:t>Short Hand If ... Else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 = 2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 = 330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print("A") if a &gt; b else print("B")</a:t>
            </a:r>
          </a:p>
        </p:txBody>
      </p:sp>
    </p:spTree>
    <p:extLst>
      <p:ext uri="{BB962C8B-B14F-4D97-AF65-F5344CB8AC3E}">
        <p14:creationId xmlns:p14="http://schemas.microsoft.com/office/powerpoint/2010/main" val="518921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B21D0-E006-4865-B38F-F842070A8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668D5-BABF-41CD-8BB4-118EE85E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สร้างฟังชั่น </a:t>
            </a:r>
            <a:r>
              <a:rPr lang="en-US" dirty="0"/>
              <a:t>IF ELSE </a:t>
            </a:r>
            <a:r>
              <a:rPr lang="th-TH" dirty="0"/>
              <a:t>คำนวน เกรดนักศึกษา โดยให้กรอกตัวเลขโดยระบุว่า </a:t>
            </a:r>
            <a:r>
              <a:rPr lang="en-US" dirty="0"/>
              <a:t>input score : </a:t>
            </a:r>
            <a:r>
              <a:rPr lang="th-TH" dirty="0"/>
              <a:t>แล้วเช็คดังนี้</a:t>
            </a:r>
          </a:p>
          <a:p>
            <a:endParaRPr lang="th-TH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C868A3-C42D-486A-AB37-95A8579DD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2106" y="1556388"/>
            <a:ext cx="2042502" cy="33132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549E39-E702-464E-8B0D-27E432A20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084" y="5402846"/>
            <a:ext cx="7980952" cy="12095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8BE8C8-AFF8-43DB-AD21-06BB5BF04E00}"/>
              </a:ext>
            </a:extLst>
          </p:cNvPr>
          <p:cNvSpPr txBox="1"/>
          <p:nvPr/>
        </p:nvSpPr>
        <p:spPr>
          <a:xfrm>
            <a:off x="438912" y="4974336"/>
            <a:ext cx="4261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ตัวอย่าง </a:t>
            </a:r>
            <a:r>
              <a:rPr lang="en-US" dirty="0">
                <a:solidFill>
                  <a:srgbClr val="FF0000"/>
                </a:solidFill>
              </a:rPr>
              <a:t>OUT PUT</a:t>
            </a:r>
          </a:p>
        </p:txBody>
      </p:sp>
    </p:spTree>
    <p:extLst>
      <p:ext uri="{BB962C8B-B14F-4D97-AF65-F5344CB8AC3E}">
        <p14:creationId xmlns:p14="http://schemas.microsoft.com/office/powerpoint/2010/main" val="3265315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AABF1-09A0-400D-8917-376B06E8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For Loops </a:t>
            </a:r>
            <a:r>
              <a:rPr lang="th-TH" dirty="0"/>
              <a:t>เป็นการเขียนโค้ดวนลูป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B087C-7F5E-4BED-A9EA-7AFDE5CFE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5A0289-9625-489C-A062-910A3A572DBB}"/>
              </a:ext>
            </a:extLst>
          </p:cNvPr>
          <p:cNvSpPr/>
          <p:nvPr/>
        </p:nvSpPr>
        <p:spPr>
          <a:xfrm>
            <a:off x="900753" y="3111687"/>
            <a:ext cx="7369791" cy="1787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for x in range(10):</a:t>
            </a:r>
          </a:p>
          <a:p>
            <a:r>
              <a:rPr lang="en-US"/>
              <a:t>    if x == 6:</a:t>
            </a:r>
          </a:p>
          <a:p>
            <a:r>
              <a:rPr lang="en-US"/>
              <a:t>       print(x)</a:t>
            </a:r>
          </a:p>
          <a:p>
            <a:r>
              <a:rPr lang="en-US"/>
              <a:t>    else :</a:t>
            </a:r>
          </a:p>
          <a:p>
            <a:r>
              <a:rPr lang="en-US"/>
              <a:t>       print("-")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5CBDA2-B799-4577-964A-D9722B1D1967}"/>
              </a:ext>
            </a:extLst>
          </p:cNvPr>
          <p:cNvSpPr/>
          <p:nvPr/>
        </p:nvSpPr>
        <p:spPr>
          <a:xfrm>
            <a:off x="900752" y="1146413"/>
            <a:ext cx="7342496" cy="16513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>
                <a:solidFill>
                  <a:srgbClr val="C00000"/>
                </a:solidFill>
              </a:rPr>
              <a:t>fruits = ["apple", "banana", "cherry"]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for x in fruits:</a:t>
            </a:r>
            <a:br>
              <a:rPr lang="en-US">
                <a:solidFill>
                  <a:srgbClr val="C00000"/>
                </a:solidFill>
              </a:rPr>
            </a:br>
            <a:r>
              <a:rPr lang="en-US">
                <a:solidFill>
                  <a:srgbClr val="C00000"/>
                </a:solidFill>
              </a:rPr>
              <a:t>  print(x)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46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9" y="1700213"/>
            <a:ext cx="7852420" cy="1331912"/>
          </a:xfrm>
        </p:spPr>
        <p:txBody>
          <a:bodyPr/>
          <a:lstStyle/>
          <a:p>
            <a:pPr algn="ctr"/>
            <a:r>
              <a:rPr lang="th-TH" sz="4400" b="1" dirty="0">
                <a:cs typeface="FreesiaUPC" pitchFamily="34" charset="-34"/>
              </a:rPr>
              <a:t>โครงสร้างข้อมูลแบบแถวลำดับหรืออาร์เรย์ </a:t>
            </a:r>
            <a:br>
              <a:rPr lang="th-TH" sz="5400" b="1" dirty="0">
                <a:cs typeface="FreesiaUPC" pitchFamily="34" charset="-34"/>
              </a:rPr>
            </a:br>
            <a:r>
              <a:rPr lang="th-TH" sz="3200" b="1" dirty="0">
                <a:cs typeface="FreesiaUPC" pitchFamily="34" charset="-34"/>
              </a:rPr>
              <a:t>(</a:t>
            </a:r>
            <a:r>
              <a:rPr lang="en-US" sz="3200" b="1" dirty="0">
                <a:cs typeface="FreesiaUPC" pitchFamily="34" charset="-34"/>
              </a:rPr>
              <a:t>Array)</a:t>
            </a:r>
            <a:endParaRPr lang="th-TH" sz="3200" b="1" dirty="0">
              <a:cs typeface="FreesiaUPC" pitchFamily="34" charset="-34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2163" y="4492625"/>
            <a:ext cx="5014912" cy="695325"/>
          </a:xfrm>
        </p:spPr>
        <p:txBody>
          <a:bodyPr/>
          <a:lstStyle/>
          <a:p>
            <a:pPr algn="r"/>
            <a:endParaRPr lang="th-TH" dirty="0">
              <a:cs typeface="FreesiaUPC" pitchFamily="34" charset="-3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cs typeface="FreesiaUPC" pitchFamily="34" charset="-34"/>
              </a:rPr>
              <a:t>ความหมายของแถวลำดับ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>
                <a:latin typeface="Angsana New" pitchFamily="18" charset="-34"/>
                <a:cs typeface="FreesiaUPC" pitchFamily="34" charset="-34"/>
              </a:rPr>
              <a:t>เป็นโครงสร้างข้อมูลที่มีการจองพื้นที่หน่วยความจำ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(Memory)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เป็นชุด ๆ  แต่ละชุดประกอบด้วยจำนวนช่องข้อมูลหลายช่อง พื้นที่แต่ละช่องข้อมูลจะเก็บข้อมูลชนิดเดียวกัน และอยู่ในตำแหน่งที่ต่อเนื่องกันไปตามลำดับ</a:t>
            </a:r>
          </a:p>
          <a:p>
            <a:r>
              <a:rPr lang="th-TH">
                <a:latin typeface="Angsana New" pitchFamily="18" charset="-34"/>
                <a:cs typeface="FreesiaUPC" pitchFamily="34" charset="-34"/>
              </a:rPr>
              <a:t>การเข้าถึงข้อมูล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(Access)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ใด ๆ ในโครงสร้างอาร์เรย์ สามารถกระทำได้โดยการระบุหมายเลขกำกับช่องข้อมูล ที่เรียกว่า ตัวดัชนี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(Index)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หรือบางครั้งเรียกว่า ตัวห้อย หรือซับสคริปต์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(Sub Script)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เป็นตัวอ้างอิงตำแหน่งสมาชิกบนแถวลำดับ เช่น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A(3)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หมายถึง สมาชิกอาร์เรย์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A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ลำดับที่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3</a:t>
            </a:r>
            <a:endParaRPr lang="th-TH">
              <a:latin typeface="Angsana New" pitchFamily="18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cs typeface="FreesiaUPC" pitchFamily="34" charset="-34"/>
              </a:rPr>
              <a:t>ชนิดของอาร์เรย์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r>
              <a:rPr lang="th-TH">
                <a:cs typeface="FreesiaUPC" pitchFamily="34" charset="-34"/>
              </a:rPr>
              <a:t>อาร์เรย์ </a:t>
            </a:r>
            <a:r>
              <a:rPr lang="en-US">
                <a:cs typeface="FreesiaUPC" pitchFamily="34" charset="-34"/>
              </a:rPr>
              <a:t>1 </a:t>
            </a:r>
            <a:r>
              <a:rPr lang="th-TH">
                <a:cs typeface="FreesiaUPC" pitchFamily="34" charset="-34"/>
              </a:rPr>
              <a:t>มิติ</a:t>
            </a:r>
          </a:p>
          <a:p>
            <a:r>
              <a:rPr lang="th-TH">
                <a:cs typeface="FreesiaUPC" pitchFamily="34" charset="-34"/>
              </a:rPr>
              <a:t>อาร์เรย์ </a:t>
            </a:r>
            <a:r>
              <a:rPr lang="en-US">
                <a:cs typeface="FreesiaUPC" pitchFamily="34" charset="-34"/>
              </a:rPr>
              <a:t>2 </a:t>
            </a:r>
            <a:r>
              <a:rPr lang="th-TH">
                <a:cs typeface="FreesiaUPC" pitchFamily="34" charset="-34"/>
              </a:rPr>
              <a:t>มิติ</a:t>
            </a:r>
          </a:p>
          <a:p>
            <a:r>
              <a:rPr lang="th-TH">
                <a:cs typeface="FreesiaUPC" pitchFamily="34" charset="-34"/>
              </a:rPr>
              <a:t>อาร์เรย์หลายมิติ (มากกว่า </a:t>
            </a:r>
            <a:r>
              <a:rPr lang="en-US">
                <a:cs typeface="FreesiaUPC" pitchFamily="34" charset="-34"/>
              </a:rPr>
              <a:t>2 </a:t>
            </a:r>
            <a:r>
              <a:rPr lang="th-TH">
                <a:cs typeface="FreesiaUPC" pitchFamily="34" charset="-34"/>
              </a:rPr>
              <a:t>มิติ)</a:t>
            </a:r>
          </a:p>
          <a:p>
            <a:pPr>
              <a:buFont typeface="Wingdings" pitchFamily="2" charset="2"/>
              <a:buNone/>
            </a:pPr>
            <a:endParaRPr lang="th-TH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latin typeface="Angsana New" pitchFamily="18" charset="-34"/>
                <a:cs typeface="FreesiaUPC" pitchFamily="34" charset="-34"/>
              </a:rPr>
              <a:t>อาร์เรย์หนึ่งมิติ </a:t>
            </a:r>
            <a:r>
              <a:rPr lang="en-US" b="1">
                <a:latin typeface="Angsana New" pitchFamily="18" charset="-34"/>
                <a:cs typeface="FreesiaUPC" pitchFamily="34" charset="-34"/>
              </a:rPr>
              <a:t>(One Dimension Array)</a:t>
            </a:r>
            <a:endParaRPr lang="th-TH" b="1">
              <a:latin typeface="Angsana New" pitchFamily="18" charset="-34"/>
              <a:cs typeface="FreesiaUPC" pitchFamily="34" charset="-34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2260600"/>
          </a:xfrm>
        </p:spPr>
        <p:txBody>
          <a:bodyPr/>
          <a:lstStyle/>
          <a:p>
            <a:r>
              <a:rPr lang="th-TH" sz="2600">
                <a:cs typeface="FreesiaUPC" pitchFamily="34" charset="-34"/>
              </a:rPr>
              <a:t>มีการจัดเก็บข้อมูลในลักษณะต่อเนื่องกันเป็นแถว ซึ่งจะนำเสนอในมุมมองแบบแนวตั้งและแนวนอนก็ได้ </a:t>
            </a:r>
          </a:p>
          <a:p>
            <a:r>
              <a:rPr lang="th-TH" sz="2600">
                <a:cs typeface="FreesiaUPC" pitchFamily="34" charset="-34"/>
              </a:rPr>
              <a:t>สัญลักษณ์ที่ใช้คือ  </a:t>
            </a:r>
            <a:r>
              <a:rPr lang="en-US" sz="2000">
                <a:cs typeface="FreesiaUPC" pitchFamily="34" charset="-34"/>
              </a:rPr>
              <a:t>array_name[size]</a:t>
            </a:r>
            <a:endParaRPr lang="th-TH" sz="2000">
              <a:cs typeface="FreesiaUPC" pitchFamily="34" charset="-34"/>
            </a:endParaRPr>
          </a:p>
          <a:p>
            <a:r>
              <a:rPr lang="th-TH" sz="2600">
                <a:cs typeface="FreesiaUPC" pitchFamily="34" charset="-34"/>
              </a:rPr>
              <a:t>เช่น </a:t>
            </a:r>
            <a:r>
              <a:rPr lang="en-US" sz="2000">
                <a:cs typeface="FreesiaUPC" pitchFamily="34" charset="-34"/>
              </a:rPr>
              <a:t>num[5]</a:t>
            </a:r>
            <a:r>
              <a:rPr lang="th-TH" sz="2000">
                <a:cs typeface="FreesiaUPC" pitchFamily="34" charset="-34"/>
              </a:rPr>
              <a:t> </a:t>
            </a:r>
            <a:r>
              <a:rPr lang="th-TH" sz="2600">
                <a:cs typeface="FreesiaUPC" pitchFamily="34" charset="-34"/>
              </a:rPr>
              <a:t>หมายถึง </a:t>
            </a:r>
            <a:r>
              <a:rPr lang="en-US" sz="2200">
                <a:cs typeface="FreesiaUPC" pitchFamily="34" charset="-34"/>
              </a:rPr>
              <a:t>num</a:t>
            </a:r>
            <a:r>
              <a:rPr lang="en-US" sz="2600">
                <a:cs typeface="FreesiaUPC" pitchFamily="34" charset="-34"/>
              </a:rPr>
              <a:t> </a:t>
            </a:r>
            <a:r>
              <a:rPr lang="th-TH" sz="2600">
                <a:cs typeface="FreesiaUPC" pitchFamily="34" charset="-34"/>
              </a:rPr>
              <a:t>เป็นอาร์เรย์ </a:t>
            </a:r>
            <a:r>
              <a:rPr lang="en-US" sz="2600">
                <a:cs typeface="FreesiaUPC" pitchFamily="34" charset="-34"/>
              </a:rPr>
              <a:t>1 </a:t>
            </a:r>
            <a:r>
              <a:rPr lang="th-TH" sz="2600">
                <a:cs typeface="FreesiaUPC" pitchFamily="34" charset="-34"/>
              </a:rPr>
              <a:t>มิติขนาด </a:t>
            </a:r>
            <a:r>
              <a:rPr lang="en-US" sz="2600">
                <a:cs typeface="FreesiaUPC" pitchFamily="34" charset="-34"/>
              </a:rPr>
              <a:t>5 </a:t>
            </a:r>
            <a:r>
              <a:rPr lang="th-TH" sz="2600">
                <a:cs typeface="FreesiaUPC" pitchFamily="34" charset="-34"/>
              </a:rPr>
              <a:t>(มีสมาชิก </a:t>
            </a:r>
            <a:r>
              <a:rPr lang="en-US" sz="2600">
                <a:cs typeface="FreesiaUPC" pitchFamily="34" charset="-34"/>
              </a:rPr>
              <a:t>5 </a:t>
            </a:r>
            <a:r>
              <a:rPr lang="th-TH" sz="2600">
                <a:cs typeface="FreesiaUPC" pitchFamily="34" charset="-34"/>
              </a:rPr>
              <a:t>ตัวหรือ </a:t>
            </a:r>
            <a:r>
              <a:rPr lang="en-US" sz="2600">
                <a:cs typeface="FreesiaUPC" pitchFamily="34" charset="-34"/>
              </a:rPr>
              <a:t> 5 </a:t>
            </a:r>
            <a:r>
              <a:rPr lang="th-TH" sz="2600">
                <a:cs typeface="FreesiaUPC" pitchFamily="34" charset="-34"/>
              </a:rPr>
              <a:t>ช่อง)</a:t>
            </a:r>
          </a:p>
        </p:txBody>
      </p: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1979613" y="4076700"/>
            <a:ext cx="5040312" cy="792163"/>
            <a:chOff x="1338" y="1797"/>
            <a:chExt cx="3175" cy="499"/>
          </a:xfrm>
        </p:grpSpPr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1338" y="1797"/>
              <a:ext cx="3175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3921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2594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1930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3264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032000" y="4941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num[0]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987675" y="4941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num[1]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067175" y="4941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num[2]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148263" y="4941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num[3]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156325" y="4941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num[4]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/>
      <p:bldP spid="24587" grpId="0"/>
      <p:bldP spid="24588" grpId="0"/>
      <p:bldP spid="24589" grpId="0"/>
      <p:bldP spid="245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894D0-47A0-49D3-B9A5-1E6E15169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03D8A-95CE-40E4-ADDF-99C8B12F4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แสดงผลหน้าจอ </a:t>
            </a:r>
            <a:r>
              <a:rPr lang="en-US" dirty="0"/>
              <a:t>print(“username”)</a:t>
            </a:r>
          </a:p>
          <a:p>
            <a:r>
              <a:rPr lang="en-US" dirty="0"/>
              <a:t>Int </a:t>
            </a:r>
            <a:r>
              <a:rPr lang="th-TH" dirty="0"/>
              <a:t>เก็บตัวเลข  จำนวนเต็ม </a:t>
            </a:r>
            <a:r>
              <a:rPr lang="en-US" dirty="0"/>
              <a:t>0123456789  number decimal</a:t>
            </a:r>
          </a:p>
          <a:p>
            <a:r>
              <a:rPr lang="en-US" dirty="0"/>
              <a:t>Double float </a:t>
            </a:r>
            <a:r>
              <a:rPr lang="th-TH" dirty="0"/>
              <a:t>เก็บทศนิยม </a:t>
            </a:r>
          </a:p>
          <a:p>
            <a:r>
              <a:rPr lang="en-US" dirty="0"/>
              <a:t>Varchar char string text </a:t>
            </a:r>
            <a:r>
              <a:rPr lang="th-TH" dirty="0"/>
              <a:t>เก็บข้อความ</a:t>
            </a:r>
          </a:p>
          <a:p>
            <a:r>
              <a:rPr lang="en-US" dirty="0"/>
              <a:t>Username = “input”</a:t>
            </a:r>
          </a:p>
        </p:txBody>
      </p:sp>
    </p:spTree>
    <p:extLst>
      <p:ext uri="{BB962C8B-B14F-4D97-AF65-F5344CB8AC3E}">
        <p14:creationId xmlns:p14="http://schemas.microsoft.com/office/powerpoint/2010/main" val="4024614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name[10]</a:t>
            </a:r>
            <a:endParaRPr lang="th-TH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 sz="3800" b="1">
                <a:cs typeface="FreesiaUPC" pitchFamily="34" charset="-34"/>
              </a:rPr>
              <a:t>อาร์เรย์หนึ่งมิติ (ต่อ)</a:t>
            </a:r>
          </a:p>
        </p:txBody>
      </p: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3563938" y="1844675"/>
            <a:ext cx="1152525" cy="3889375"/>
            <a:chOff x="2245" y="1162"/>
            <a:chExt cx="726" cy="2450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2245" y="1162"/>
              <a:ext cx="726" cy="2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5606" name="Line 6"/>
            <p:cNvSpPr>
              <a:spLocks noChangeShapeType="1"/>
            </p:cNvSpPr>
            <p:nvPr/>
          </p:nvSpPr>
          <p:spPr bwMode="auto">
            <a:xfrm>
              <a:off x="2245" y="1434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>
              <a:off x="2245" y="1706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2245" y="1979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>
              <a:off x="2245" y="3294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911725" y="186531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name[0]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932363" y="22764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name[1]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932363" y="27082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name[2]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4932363" y="5300663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name[9]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11" grpId="0"/>
      <p:bldP spid="25612" grpId="0"/>
      <p:bldP spid="25613" grpId="0"/>
      <p:bldP spid="256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>
                <a:cs typeface="FreesiaUPC" pitchFamily="34" charset="-34"/>
              </a:rPr>
              <a:t>ในภาษาคอมพิวเตอร์ทั่วไป ค่าดัชนี จะเริ่มต้นจาก </a:t>
            </a:r>
            <a:r>
              <a:rPr lang="en-US" sz="1800">
                <a:cs typeface="FreesiaUPC" pitchFamily="34" charset="-34"/>
              </a:rPr>
              <a:t>0</a:t>
            </a:r>
            <a:r>
              <a:rPr lang="en-US">
                <a:cs typeface="FreesiaUPC" pitchFamily="34" charset="-34"/>
              </a:rPr>
              <a:t> </a:t>
            </a:r>
            <a:r>
              <a:rPr lang="th-TH">
                <a:cs typeface="FreesiaUPC" pitchFamily="34" charset="-34"/>
              </a:rPr>
              <a:t>เช่น ภาษา </a:t>
            </a:r>
            <a:r>
              <a:rPr lang="en-US" sz="1800">
                <a:cs typeface="FreesiaUPC" pitchFamily="34" charset="-34"/>
              </a:rPr>
              <a:t>C ,</a:t>
            </a:r>
            <a:r>
              <a:rPr lang="en-US" sz="2200">
                <a:cs typeface="FreesiaUPC" pitchFamily="34" charset="-34"/>
              </a:rPr>
              <a:t> </a:t>
            </a:r>
            <a:r>
              <a:rPr lang="en-US" sz="1800">
                <a:cs typeface="FreesiaUPC" pitchFamily="34" charset="-34"/>
              </a:rPr>
              <a:t>C++ java</a:t>
            </a:r>
            <a:r>
              <a:rPr lang="en-US" sz="2200">
                <a:cs typeface="FreesiaUPC" pitchFamily="34" charset="-34"/>
              </a:rPr>
              <a:t>  </a:t>
            </a:r>
            <a:r>
              <a:rPr lang="th-TH" sz="2600">
                <a:cs typeface="FreesiaUPC" pitchFamily="34" charset="-34"/>
              </a:rPr>
              <a:t>และวงเล็บที่อยู่หลังตัวแปรอาร์เรย์ จะใช้เครื่องหมาย </a:t>
            </a:r>
            <a:r>
              <a:rPr lang="en-US" sz="2600">
                <a:cs typeface="FreesiaUPC" pitchFamily="34" charset="-34"/>
              </a:rPr>
              <a:t>[ ] </a:t>
            </a:r>
            <a:r>
              <a:rPr lang="th-TH" sz="2600">
                <a:cs typeface="FreesiaUPC" pitchFamily="34" charset="-34"/>
              </a:rPr>
              <a:t>หรือ </a:t>
            </a:r>
            <a:r>
              <a:rPr lang="en-US" sz="2600">
                <a:cs typeface="FreesiaUPC" pitchFamily="34" charset="-34"/>
              </a:rPr>
              <a:t>() </a:t>
            </a:r>
            <a:r>
              <a:rPr lang="th-TH" sz="2600">
                <a:cs typeface="FreesiaUPC" pitchFamily="34" charset="-34"/>
              </a:rPr>
              <a:t>ขึ้นอยู่กับ ภาษานั้น เช่น </a:t>
            </a:r>
            <a:r>
              <a:rPr lang="en-US" sz="1800">
                <a:cs typeface="FreesiaUPC" pitchFamily="34" charset="-34"/>
              </a:rPr>
              <a:t>c , c++ , java</a:t>
            </a:r>
            <a:r>
              <a:rPr lang="en-US" sz="2600">
                <a:cs typeface="FreesiaUPC" pitchFamily="34" charset="-34"/>
              </a:rPr>
              <a:t> </a:t>
            </a:r>
            <a:r>
              <a:rPr lang="th-TH" sz="2600">
                <a:cs typeface="FreesiaUPC" pitchFamily="34" charset="-34"/>
              </a:rPr>
              <a:t>ใช้เครื่องหมาย </a:t>
            </a:r>
            <a:r>
              <a:rPr lang="en-US" sz="1800">
                <a:cs typeface="FreesiaUPC" pitchFamily="34" charset="-34"/>
              </a:rPr>
              <a:t>[ ]   visual basic</a:t>
            </a:r>
            <a:r>
              <a:rPr lang="en-US" sz="2600">
                <a:cs typeface="FreesiaUPC" pitchFamily="34" charset="-34"/>
              </a:rPr>
              <a:t> </a:t>
            </a:r>
            <a:r>
              <a:rPr lang="th-TH" sz="2600">
                <a:cs typeface="FreesiaUPC" pitchFamily="34" charset="-34"/>
              </a:rPr>
              <a:t>ใช้เครื่องหมาย </a:t>
            </a:r>
            <a:r>
              <a:rPr lang="en-US" sz="2600">
                <a:cs typeface="FreesiaUPC" pitchFamily="34" charset="-34"/>
              </a:rPr>
              <a:t>() </a:t>
            </a:r>
            <a:endParaRPr lang="th-TH" sz="2600">
              <a:cs typeface="FreesiaUPC" pitchFamily="34" charset="-34"/>
            </a:endParaRPr>
          </a:p>
          <a:p>
            <a:r>
              <a:rPr lang="th-TH">
                <a:cs typeface="FreesiaUPC" pitchFamily="34" charset="-34"/>
              </a:rPr>
              <a:t>ตัวอย่างการประกาศอาร์เรย์ </a:t>
            </a:r>
            <a:r>
              <a:rPr lang="en-US">
                <a:cs typeface="FreesiaUPC" pitchFamily="34" charset="-34"/>
              </a:rPr>
              <a:t>1 </a:t>
            </a:r>
            <a:r>
              <a:rPr lang="th-TH">
                <a:cs typeface="FreesiaUPC" pitchFamily="34" charset="-34"/>
              </a:rPr>
              <a:t>มิติในภาษา</a:t>
            </a:r>
            <a:r>
              <a:rPr lang="th-TH" sz="2600">
                <a:cs typeface="FreesiaUPC" pitchFamily="34" charset="-34"/>
              </a:rPr>
              <a:t> </a:t>
            </a:r>
            <a:r>
              <a:rPr lang="en-US" sz="2000">
                <a:cs typeface="FreesiaUPC" pitchFamily="34" charset="-34"/>
              </a:rPr>
              <a:t>C , C++</a:t>
            </a:r>
          </a:p>
          <a:p>
            <a:pPr>
              <a:buFont typeface="Wingdings" pitchFamily="2" charset="2"/>
              <a:buNone/>
            </a:pPr>
            <a:r>
              <a:rPr lang="en-US" sz="3400">
                <a:cs typeface="FreesiaUPC" pitchFamily="34" charset="-34"/>
              </a:rPr>
              <a:t>    </a:t>
            </a:r>
            <a:r>
              <a:rPr lang="en-US" sz="1800">
                <a:cs typeface="FreesiaUPC" pitchFamily="34" charset="-34"/>
              </a:rPr>
              <a:t>int num[20];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cs typeface="FreesiaUPC" pitchFamily="34" charset="-34"/>
              </a:rPr>
              <a:t>       char grade[10];</a:t>
            </a:r>
            <a:endParaRPr lang="th-TH" sz="180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endParaRPr lang="th-TH" sz="180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>
                <a:cs typeface="FreesiaUPC" pitchFamily="34" charset="-34"/>
              </a:rPr>
              <a:t>ตัวอย่าง การประกาศอาร์เรย์ </a:t>
            </a:r>
            <a:r>
              <a:rPr lang="en-US" dirty="0">
                <a:cs typeface="FreesiaUPC" pitchFamily="34" charset="-34"/>
              </a:rPr>
              <a:t>1 </a:t>
            </a:r>
            <a:r>
              <a:rPr lang="th-TH" dirty="0">
                <a:cs typeface="FreesiaUPC" pitchFamily="34" charset="-34"/>
              </a:rPr>
              <a:t>มิติ ในภาษา </a:t>
            </a:r>
            <a:r>
              <a:rPr lang="en-US" sz="2200" dirty="0">
                <a:cs typeface="FreesiaUPC" pitchFamily="34" charset="-34"/>
              </a:rPr>
              <a:t>Visual Basic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cs typeface="FreesiaUPC" pitchFamily="34" charset="-34"/>
              </a:rPr>
              <a:t>   </a:t>
            </a:r>
            <a:r>
              <a:rPr lang="en-US" sz="2200" dirty="0">
                <a:cs typeface="FreesiaUPC" pitchFamily="34" charset="-34"/>
              </a:rPr>
              <a:t>dim num(5) as integer</a:t>
            </a:r>
          </a:p>
          <a:p>
            <a:endParaRPr lang="en-US" sz="2200" dirty="0">
              <a:cs typeface="FreesiaUPC" pitchFamily="34" charset="-34"/>
            </a:endParaRPr>
          </a:p>
          <a:p>
            <a:r>
              <a:rPr lang="th-TH" sz="2400" dirty="0">
                <a:cs typeface="FreesiaUPC" pitchFamily="34" charset="-34"/>
              </a:rPr>
              <a:t>ตัวอย่าง การประกาศอาร์เรย์ </a:t>
            </a:r>
            <a:r>
              <a:rPr lang="en-US" sz="2400" dirty="0">
                <a:cs typeface="FreesiaUPC" pitchFamily="34" charset="-34"/>
              </a:rPr>
              <a:t>1 </a:t>
            </a:r>
            <a:r>
              <a:rPr lang="th-TH" sz="2400" dirty="0">
                <a:cs typeface="FreesiaUPC" pitchFamily="34" charset="-34"/>
              </a:rPr>
              <a:t>มิติ ในภาษา </a:t>
            </a:r>
            <a:r>
              <a:rPr lang="en-US" sz="2400" dirty="0">
                <a:cs typeface="FreesiaUPC" pitchFamily="34" charset="-34"/>
              </a:rPr>
              <a:t>Python </a:t>
            </a:r>
            <a:endParaRPr lang="en-US" sz="1800" dirty="0">
              <a:cs typeface="FreesiaUPC" pitchFamily="34" charset="-34"/>
            </a:endParaRPr>
          </a:p>
          <a:p>
            <a:pPr>
              <a:buNone/>
            </a:pPr>
            <a:r>
              <a:rPr lang="en-US" sz="2400" dirty="0">
                <a:cs typeface="FreesiaUPC" pitchFamily="34" charset="-34"/>
              </a:rPr>
              <a:t>   a = [1,2,3,4,5,6]</a:t>
            </a:r>
            <a:endParaRPr lang="en-US" sz="1800" dirty="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endParaRPr lang="th-TH" sz="2200" dirty="0">
              <a:cs typeface="FreesiaUPC" pitchFamily="34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4C9D33-9232-4FF3-938D-AF6700909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E8EA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373B41"/>
                </a:solidFill>
                <a:effectLst/>
                <a:latin typeface="Arial Unicode MS"/>
              </a:rPr>
              <a:t>a = [1,2,3,4,5,6]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latin typeface="Angsana New" pitchFamily="18" charset="-34"/>
                <a:cs typeface="FreesiaUPC" pitchFamily="34" charset="-34"/>
              </a:rPr>
              <a:t>ขอบเขตของอาร์เรย์ </a:t>
            </a:r>
            <a:r>
              <a:rPr lang="en-US" b="1">
                <a:latin typeface="Angsana New" pitchFamily="18" charset="-34"/>
                <a:cs typeface="FreesiaUPC" pitchFamily="34" charset="-34"/>
              </a:rPr>
              <a:t>1 </a:t>
            </a:r>
            <a:r>
              <a:rPr lang="th-TH" b="1">
                <a:latin typeface="Angsana New" pitchFamily="18" charset="-34"/>
                <a:cs typeface="FreesiaUPC" pitchFamily="34" charset="-34"/>
              </a:rPr>
              <a:t>มิติ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23975"/>
          </a:xfrm>
        </p:spPr>
        <p:txBody>
          <a:bodyPr/>
          <a:lstStyle/>
          <a:p>
            <a:r>
              <a:rPr lang="th-TH">
                <a:latin typeface="Angsana New" pitchFamily="18" charset="-34"/>
                <a:cs typeface="FreesiaUPC" pitchFamily="34" charset="-34"/>
              </a:rPr>
              <a:t>เลขดัชนีในอาร์เรย์ประกอบด้วยช่วงขอบเขตของค่าซึ่งประกอบด้วยขอบล่างสุด</a:t>
            </a:r>
            <a:r>
              <a:rPr lang="en-US">
                <a:latin typeface="Angsana New" pitchFamily="18" charset="-34"/>
                <a:cs typeface="FreesiaUPC" pitchFamily="34" charset="-34"/>
              </a:rPr>
              <a:t> (Lower Bound)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และขอบเขตบนสุด</a:t>
            </a:r>
            <a:r>
              <a:rPr lang="en-US">
                <a:latin typeface="Angsana New" pitchFamily="18" charset="-34"/>
                <a:cs typeface="FreesiaUPC" pitchFamily="34" charset="-34"/>
              </a:rPr>
              <a:t> (Upper Bound)</a:t>
            </a:r>
            <a:endParaRPr lang="th-TH">
              <a:latin typeface="Angsana New" pitchFamily="18" charset="-34"/>
              <a:cs typeface="FreesiaUPC" pitchFamily="34" charset="-34"/>
            </a:endParaRPr>
          </a:p>
          <a:p>
            <a:endParaRPr lang="th-TH">
              <a:cs typeface="FreesiaUPC" pitchFamily="34" charset="-34"/>
            </a:endParaRP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043113" y="3556000"/>
            <a:ext cx="5040312" cy="792163"/>
            <a:chOff x="1338" y="1797"/>
            <a:chExt cx="3175" cy="499"/>
          </a:xfrm>
        </p:grpSpPr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338" y="1797"/>
              <a:ext cx="3175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0726" name="Line 6"/>
            <p:cNvSpPr>
              <a:spLocks noChangeShapeType="1"/>
            </p:cNvSpPr>
            <p:nvPr/>
          </p:nvSpPr>
          <p:spPr bwMode="auto">
            <a:xfrm>
              <a:off x="3921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2594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>
              <a:off x="1930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>
              <a:off x="3264" y="1797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095500" y="4421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num[0]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051175" y="4421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num[1]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130675" y="4421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num[2]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211763" y="4421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num[3]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219825" y="4421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num[4]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1331913" y="3716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num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950913" y="4960938"/>
            <a:ext cx="1374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Array name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1547813" y="4076700"/>
            <a:ext cx="71437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1958975" y="2728913"/>
            <a:ext cx="15398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Lower Bound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5867400" y="2692400"/>
            <a:ext cx="15398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Upper Bound</a:t>
            </a: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2484438" y="3141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6516688" y="3068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411413" y="5527675"/>
            <a:ext cx="444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ดังนั้น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num(5)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สามารถเขียนเป็น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num[1:5]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  <p:bldP spid="30731" grpId="0"/>
      <p:bldP spid="30732" grpId="0"/>
      <p:bldP spid="30733" grpId="0"/>
      <p:bldP spid="30734" grpId="0"/>
      <p:bldP spid="30735" grpId="0"/>
      <p:bldP spid="30736" grpId="0" animBg="1"/>
      <p:bldP spid="30737" grpId="0" animBg="1"/>
      <p:bldP spid="30738" grpId="0" animBg="1"/>
      <p:bldP spid="30739" grpId="0" animBg="1"/>
      <p:bldP spid="30740" grpId="0" animBg="1"/>
      <p:bldP spid="30741" grpId="0" animBg="1"/>
      <p:bldP spid="307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865188"/>
          </a:xfrm>
        </p:spPr>
        <p:txBody>
          <a:bodyPr/>
          <a:lstStyle/>
          <a:p>
            <a:r>
              <a:rPr lang="th-TH" sz="3800" b="1" dirty="0">
                <a:cs typeface="FreesiaUPC" pitchFamily="34" charset="-34"/>
              </a:rPr>
              <a:t>การคำนวณหาจำนวนสมาชิกของอาร์เรย์หนึ่งมิติ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558924"/>
            <a:ext cx="8280400" cy="5299076"/>
          </a:xfrm>
        </p:spPr>
        <p:txBody>
          <a:bodyPr/>
          <a:lstStyle/>
          <a:p>
            <a:r>
              <a:rPr lang="th-TH" sz="3400" dirty="0">
                <a:cs typeface="FreesiaUPC" pitchFamily="34" charset="-34"/>
              </a:rPr>
              <a:t>รูปแบบ  </a:t>
            </a:r>
            <a:r>
              <a:rPr lang="en-US" sz="3400" dirty="0" err="1">
                <a:latin typeface="Angsana New" pitchFamily="18" charset="-34"/>
                <a:cs typeface="FreesiaUPC" pitchFamily="34" charset="-34"/>
              </a:rPr>
              <a:t>ArrayName</a:t>
            </a:r>
            <a:r>
              <a:rPr lang="en-US" sz="3400" dirty="0">
                <a:latin typeface="Angsana New" pitchFamily="18" charset="-34"/>
                <a:cs typeface="FreesiaUPC" pitchFamily="34" charset="-34"/>
              </a:rPr>
              <a:t> [L:U]</a:t>
            </a:r>
            <a:endParaRPr lang="th-TH" sz="3400" dirty="0">
              <a:latin typeface="Angsana New" pitchFamily="18" charset="-34"/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r>
              <a:rPr lang="th-TH" sz="2600" dirty="0">
                <a:latin typeface="Angsana New" pitchFamily="18" charset="-34"/>
                <a:cs typeface="FreesiaUPC" pitchFamily="34" charset="-34"/>
              </a:rPr>
              <a:t>                           โดย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 </a:t>
            </a:r>
            <a:r>
              <a:rPr lang="en-US" sz="2600" dirty="0" err="1">
                <a:latin typeface="Angsana New" pitchFamily="18" charset="-34"/>
                <a:cs typeface="FreesiaUPC" pitchFamily="34" charset="-34"/>
              </a:rPr>
              <a:t>ArrayName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 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คือ ชื่อของอาร์เรย์</a:t>
            </a:r>
          </a:p>
          <a:p>
            <a:pPr>
              <a:buFont typeface="Wingdings" pitchFamily="2" charset="2"/>
              <a:buNone/>
            </a:pPr>
            <a:r>
              <a:rPr lang="th-TH" sz="2600" dirty="0">
                <a:latin typeface="Angsana New" pitchFamily="18" charset="-34"/>
                <a:cs typeface="FreesiaUPC" pitchFamily="34" charset="-34"/>
              </a:rPr>
              <a:t>                                    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L  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คือ ขอบเขตล่างสุด (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Lower Bound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)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600" dirty="0">
                <a:latin typeface="Angsana New" pitchFamily="18" charset="-34"/>
                <a:cs typeface="FreesiaUPC" pitchFamily="34" charset="-34"/>
              </a:rPr>
              <a:t>                                    U 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คือ ขอบเขตบนสุด (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Upper Bound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)</a:t>
            </a:r>
          </a:p>
          <a:p>
            <a:r>
              <a:rPr lang="th-TH" dirty="0">
                <a:latin typeface="Angsana New" pitchFamily="18" charset="-34"/>
                <a:cs typeface="FreesiaUPC" pitchFamily="34" charset="-34"/>
              </a:rPr>
              <a:t>จำนวนสมาชิก </a:t>
            </a:r>
            <a:r>
              <a:rPr lang="en-US" dirty="0">
                <a:latin typeface="Angsana New" pitchFamily="18" charset="-34"/>
                <a:cs typeface="FreesiaUPC" pitchFamily="34" charset="-34"/>
              </a:rPr>
              <a:t>= U-L+1</a:t>
            </a:r>
          </a:p>
          <a:p>
            <a:r>
              <a:rPr lang="th-TH" dirty="0">
                <a:latin typeface="Angsana New" pitchFamily="18" charset="-34"/>
                <a:cs typeface="FreesiaUPC" pitchFamily="34" charset="-34"/>
              </a:rPr>
              <a:t>เช่น  </a:t>
            </a:r>
            <a:r>
              <a:rPr lang="en-US" sz="3400" dirty="0">
                <a:latin typeface="Angsana New" pitchFamily="18" charset="-34"/>
                <a:cs typeface="FreesiaUPC" pitchFamily="34" charset="-34"/>
              </a:rPr>
              <a:t>num[1:5]</a:t>
            </a:r>
            <a:r>
              <a:rPr lang="en-US" dirty="0">
                <a:latin typeface="Angsana New" pitchFamily="18" charset="-34"/>
                <a:cs typeface="FreesiaUPC" pitchFamily="34" charset="-34"/>
              </a:rPr>
              <a:t>  </a:t>
            </a:r>
            <a:r>
              <a:rPr lang="th-TH" dirty="0">
                <a:latin typeface="Angsana New" pitchFamily="18" charset="-34"/>
                <a:cs typeface="FreesiaUPC" pitchFamily="34" charset="-34"/>
              </a:rPr>
              <a:t>มีสมาชิก เท่ากับ </a:t>
            </a:r>
            <a:r>
              <a:rPr lang="en-US" dirty="0">
                <a:latin typeface="Angsana New" pitchFamily="18" charset="-34"/>
                <a:cs typeface="FreesiaUPC" pitchFamily="34" charset="-34"/>
              </a:rPr>
              <a:t>5-1+1 = 5 </a:t>
            </a:r>
            <a:r>
              <a:rPr lang="th-TH" dirty="0">
                <a:latin typeface="Angsana New" pitchFamily="18" charset="-34"/>
                <a:cs typeface="FreesiaUPC" pitchFamily="34" charset="-34"/>
              </a:rPr>
              <a:t>ตัว</a:t>
            </a:r>
            <a:endParaRPr lang="en-US" dirty="0">
              <a:latin typeface="Angsana New" pitchFamily="18" charset="-34"/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endParaRPr lang="th-TH" sz="2600" dirty="0">
              <a:latin typeface="Angsana New" pitchFamily="18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200" b="1">
                <a:cs typeface="FreesiaUPC" pitchFamily="34" charset="-34"/>
              </a:rPr>
              <a:t>การคำนวณหาตำแหน่ง</a:t>
            </a:r>
            <a:r>
              <a:rPr lang="th-TH" sz="2400" b="1">
                <a:cs typeface="FreesiaUPC" pitchFamily="34" charset="-34"/>
              </a:rPr>
              <a:t>(</a:t>
            </a:r>
            <a:r>
              <a:rPr lang="en-US" sz="2400" b="1">
                <a:cs typeface="FreesiaUPC" pitchFamily="34" charset="-34"/>
              </a:rPr>
              <a:t>Address</a:t>
            </a:r>
            <a:r>
              <a:rPr lang="th-TH" sz="2400" b="1">
                <a:cs typeface="FreesiaUPC" pitchFamily="34" charset="-34"/>
              </a:rPr>
              <a:t>)</a:t>
            </a:r>
            <a:r>
              <a:rPr lang="th-TH" sz="3200" b="1">
                <a:cs typeface="FreesiaUPC" pitchFamily="34" charset="-34"/>
              </a:rPr>
              <a:t>ในหน่วยความจำของอาร์เรย์หนึ่งมิติ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>
                <a:cs typeface="FreesiaUPC" pitchFamily="34" charset="-34"/>
              </a:rPr>
              <a:t>หาได้จากสูตร</a:t>
            </a:r>
          </a:p>
          <a:p>
            <a:pPr>
              <a:buFont typeface="Wingdings" pitchFamily="2" charset="2"/>
              <a:buNone/>
            </a:pPr>
            <a:r>
              <a:rPr lang="th-TH" dirty="0">
                <a:cs typeface="FreesiaUPC" pitchFamily="34" charset="-34"/>
              </a:rPr>
              <a:t>    </a:t>
            </a:r>
            <a:r>
              <a:rPr lang="th-TH" sz="2200" dirty="0">
                <a:cs typeface="FreesiaUPC" pitchFamily="34" charset="-34"/>
              </a:rPr>
              <a:t>	</a:t>
            </a:r>
            <a:r>
              <a:rPr lang="en-US" sz="2600" dirty="0">
                <a:cs typeface="FreesiaUPC" pitchFamily="34" charset="-34"/>
              </a:rPr>
              <a:t>Loc(</a:t>
            </a:r>
            <a:r>
              <a:rPr lang="en-US" sz="2200" dirty="0">
                <a:cs typeface="FreesiaUPC" pitchFamily="34" charset="-34"/>
              </a:rPr>
              <a:t>A[</a:t>
            </a:r>
            <a:r>
              <a:rPr lang="en-US" sz="2200" dirty="0" err="1">
                <a:cs typeface="FreesiaUPC" pitchFamily="34" charset="-34"/>
              </a:rPr>
              <a:t>i</a:t>
            </a:r>
            <a:r>
              <a:rPr lang="en-US" sz="2200" dirty="0">
                <a:cs typeface="FreesiaUPC" pitchFamily="34" charset="-34"/>
              </a:rPr>
              <a:t>])</a:t>
            </a:r>
            <a:r>
              <a:rPr lang="en-US" sz="2600" dirty="0">
                <a:cs typeface="FreesiaUPC" pitchFamily="34" charset="-34"/>
              </a:rPr>
              <a:t> = </a:t>
            </a:r>
            <a:r>
              <a:rPr lang="en-US" sz="2200" dirty="0">
                <a:cs typeface="FreesiaUPC" pitchFamily="34" charset="-34"/>
              </a:rPr>
              <a:t>B</a:t>
            </a:r>
            <a:r>
              <a:rPr lang="en-US" sz="2600" dirty="0">
                <a:cs typeface="FreesiaUPC" pitchFamily="34" charset="-34"/>
              </a:rPr>
              <a:t> + </a:t>
            </a:r>
            <a:r>
              <a:rPr lang="en-US" sz="2200" dirty="0">
                <a:cs typeface="FreesiaUPC" pitchFamily="34" charset="-34"/>
              </a:rPr>
              <a:t>w * (</a:t>
            </a:r>
            <a:r>
              <a:rPr lang="en-US" sz="2200" dirty="0" err="1">
                <a:cs typeface="FreesiaUPC" pitchFamily="34" charset="-34"/>
              </a:rPr>
              <a:t>i</a:t>
            </a:r>
            <a:r>
              <a:rPr lang="en-US" sz="2200" dirty="0">
                <a:cs typeface="FreesiaUPC" pitchFamily="34" charset="-34"/>
              </a:rPr>
              <a:t> – L)</a:t>
            </a:r>
          </a:p>
          <a:p>
            <a:pPr>
              <a:buFont typeface="Wingdings" pitchFamily="2" charset="2"/>
              <a:buNone/>
            </a:pPr>
            <a:r>
              <a:rPr lang="th-TH" sz="2200" dirty="0">
                <a:cs typeface="FreesiaUPC" pitchFamily="34" charset="-34"/>
              </a:rPr>
              <a:t>     โดยที่</a:t>
            </a:r>
            <a:r>
              <a:rPr lang="en-US" sz="2200" dirty="0">
                <a:cs typeface="FreesiaUPC" pitchFamily="34" charset="-34"/>
              </a:rPr>
              <a:t>      </a:t>
            </a:r>
            <a:endParaRPr lang="th-TH" sz="2200" dirty="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r>
              <a:rPr lang="en-US" sz="2200" dirty="0">
                <a:solidFill>
                  <a:schemeClr val="bg1"/>
                </a:solidFill>
                <a:cs typeface="FreesiaUPC" pitchFamily="34" charset="-34"/>
              </a:rPr>
              <a:t>         </a:t>
            </a:r>
            <a:r>
              <a:rPr lang="en-US" sz="2200" dirty="0" err="1">
                <a:cs typeface="FreesiaUPC" pitchFamily="34" charset="-34"/>
              </a:rPr>
              <a:t>i</a:t>
            </a:r>
            <a:r>
              <a:rPr lang="en-US" sz="2200" dirty="0">
                <a:cs typeface="FreesiaUPC" pitchFamily="34" charset="-34"/>
              </a:rPr>
              <a:t> : </a:t>
            </a:r>
            <a:r>
              <a:rPr lang="th-TH" sz="2200" dirty="0">
                <a:cs typeface="FreesiaUPC" pitchFamily="34" charset="-34"/>
              </a:rPr>
              <a:t>ตำแน่งที่ต้องการ</a:t>
            </a:r>
          </a:p>
          <a:p>
            <a:pPr>
              <a:buFont typeface="Wingdings" pitchFamily="2" charset="2"/>
              <a:buNone/>
            </a:pPr>
            <a:r>
              <a:rPr lang="en-US" sz="2200" dirty="0">
                <a:cs typeface="FreesiaUPC" pitchFamily="34" charset="-34"/>
              </a:rPr>
              <a:t>         B : </a:t>
            </a:r>
            <a:r>
              <a:rPr lang="th-TH" sz="2200" dirty="0">
                <a:cs typeface="FreesiaUPC" pitchFamily="34" charset="-34"/>
              </a:rPr>
              <a:t>ตำแหน่งเริ่มต้นในหน่วยความจำ</a:t>
            </a:r>
          </a:p>
          <a:p>
            <a:pPr>
              <a:buFont typeface="Wingdings" pitchFamily="2" charset="2"/>
              <a:buNone/>
            </a:pPr>
            <a:r>
              <a:rPr lang="en-US" sz="2200" dirty="0">
                <a:cs typeface="FreesiaUPC" pitchFamily="34" charset="-34"/>
              </a:rPr>
              <a:t>         L : </a:t>
            </a:r>
            <a:r>
              <a:rPr lang="th-TH" sz="2200" dirty="0">
                <a:cs typeface="FreesiaUPC" pitchFamily="34" charset="-34"/>
              </a:rPr>
              <a:t>ตำแหน่งเริ่มต้น</a:t>
            </a:r>
            <a:r>
              <a:rPr lang="en-US" sz="2200" dirty="0">
                <a:cs typeface="FreesiaUPC" pitchFamily="34" charset="-34"/>
              </a:rPr>
              <a:t> </a:t>
            </a:r>
            <a:endParaRPr lang="th-TH" sz="2200" dirty="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r>
              <a:rPr lang="en-US" sz="2200" dirty="0">
                <a:cs typeface="FreesiaUPC" pitchFamily="34" charset="-34"/>
              </a:rPr>
              <a:t>         w : </a:t>
            </a:r>
            <a:r>
              <a:rPr lang="th-TH" sz="2200" dirty="0">
                <a:cs typeface="FreesiaUPC" pitchFamily="34" charset="-34"/>
              </a:rPr>
              <a:t>ขนาดความกว้างของชนิดข้อมูล</a:t>
            </a:r>
            <a:r>
              <a:rPr lang="th-TH" dirty="0">
                <a:solidFill>
                  <a:schemeClr val="bg1"/>
                </a:solidFill>
              </a:rPr>
              <a:t>ของข้อมูล </a:t>
            </a:r>
            <a:r>
              <a:rPr lang="en-US" dirty="0">
                <a:solidFill>
                  <a:schemeClr val="bg1"/>
                </a:solidFill>
              </a:rPr>
              <a:t>(byte)</a:t>
            </a:r>
          </a:p>
          <a:p>
            <a:pPr>
              <a:buFont typeface="Wingdings" pitchFamily="2" charset="2"/>
              <a:buNone/>
            </a:pPr>
            <a:endParaRPr lang="th-TH" sz="2600" dirty="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800" b="1">
                <a:cs typeface="FreesiaUPC" pitchFamily="34" charset="-34"/>
              </a:rPr>
              <a:t>ตัวอย่าง การหาตำแหน่งในหน่วยความจำ ของอาร์เรย์หนึ่งมิติ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827088" y="1557338"/>
            <a:ext cx="7488237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กำหนด อาร์เรย์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[</a:t>
            </a: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:</a:t>
            </a: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] </a:t>
            </a: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เก็บข้อมูลชนิดตัวอักษร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ซึ่งใช้เนื้อที่ในการเก็บข้อมูล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bytes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ต่อชุด  โดยมีตำแหน่งเริ่มต้นในหน่วยความจำอยู่ที่ 1000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จงหาตำแหน่งที่ใช้เก็บข้อมูลของ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Data[2]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แทนค่าดังนี้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i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= 2, B = 1000, L = 1, w =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จะได้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Loc(Data[2]) = 1000 + 2 * (2 – 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		= 1000 + 2 *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		= 1000 + 2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		= 1002</a:t>
            </a:r>
            <a:endParaRPr kumimoji="0" lang="th-TH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grpSp>
        <p:nvGrpSpPr>
          <p:cNvPr id="32786" name="Group 10"/>
          <p:cNvGrpSpPr>
            <a:grpSpLocks/>
          </p:cNvGrpSpPr>
          <p:nvPr/>
        </p:nvGrpSpPr>
        <p:grpSpPr bwMode="auto">
          <a:xfrm>
            <a:off x="5749925" y="2951163"/>
            <a:ext cx="2971800" cy="2668587"/>
            <a:chOff x="3312" y="2256"/>
            <a:chExt cx="1872" cy="1681"/>
          </a:xfrm>
        </p:grpSpPr>
        <p:sp>
          <p:nvSpPr>
            <p:cNvPr id="32787" name="Text Box 11"/>
            <p:cNvSpPr txBox="1">
              <a:spLocks noChangeArrowheads="1"/>
            </p:cNvSpPr>
            <p:nvPr/>
          </p:nvSpPr>
          <p:spPr bwMode="auto">
            <a:xfrm>
              <a:off x="3312" y="2256"/>
              <a:ext cx="1872" cy="16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marL="533400" indent="-53340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Address	Data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1000 			Data[1]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1001		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AutoNum type="arabicPlain" startAt="1002"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 	 	Data[2]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1003			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			Data[3]						Data[4]						Data[5]</a:t>
              </a:r>
            </a:p>
            <a:p>
              <a:pPr marL="533400" marR="0" lvl="0" indent="-53340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rPr>
                <a:t>1009 		</a:t>
              </a:r>
            </a:p>
          </p:txBody>
        </p:sp>
        <p:sp>
          <p:nvSpPr>
            <p:cNvPr id="32788" name="Rectangle 12"/>
            <p:cNvSpPr>
              <a:spLocks noChangeArrowheads="1"/>
            </p:cNvSpPr>
            <p:nvPr/>
          </p:nvSpPr>
          <p:spPr bwMode="auto">
            <a:xfrm>
              <a:off x="3840" y="2448"/>
              <a:ext cx="384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2789" name="Line 13"/>
            <p:cNvSpPr>
              <a:spLocks noChangeShapeType="1"/>
            </p:cNvSpPr>
            <p:nvPr/>
          </p:nvSpPr>
          <p:spPr bwMode="auto">
            <a:xfrm>
              <a:off x="3840" y="25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0" name="Line 14"/>
            <p:cNvSpPr>
              <a:spLocks noChangeShapeType="1"/>
            </p:cNvSpPr>
            <p:nvPr/>
          </p:nvSpPr>
          <p:spPr bwMode="auto">
            <a:xfrm>
              <a:off x="3792" y="273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1" name="Line 15"/>
            <p:cNvSpPr>
              <a:spLocks noChangeShapeType="1"/>
            </p:cNvSpPr>
            <p:nvPr/>
          </p:nvSpPr>
          <p:spPr bwMode="auto">
            <a:xfrm>
              <a:off x="3840" y="28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2" name="Line 16"/>
            <p:cNvSpPr>
              <a:spLocks noChangeShapeType="1"/>
            </p:cNvSpPr>
            <p:nvPr/>
          </p:nvSpPr>
          <p:spPr bwMode="auto">
            <a:xfrm>
              <a:off x="3792" y="302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3" name="Line 17"/>
            <p:cNvSpPr>
              <a:spLocks noChangeShapeType="1"/>
            </p:cNvSpPr>
            <p:nvPr/>
          </p:nvSpPr>
          <p:spPr bwMode="auto">
            <a:xfrm>
              <a:off x="3840" y="31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4" name="Line 18"/>
            <p:cNvSpPr>
              <a:spLocks noChangeShapeType="1"/>
            </p:cNvSpPr>
            <p:nvPr/>
          </p:nvSpPr>
          <p:spPr bwMode="auto">
            <a:xfrm>
              <a:off x="3792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5" name="Line 19"/>
            <p:cNvSpPr>
              <a:spLocks noChangeShapeType="1"/>
            </p:cNvSpPr>
            <p:nvPr/>
          </p:nvSpPr>
          <p:spPr bwMode="auto">
            <a:xfrm>
              <a:off x="3840" y="345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6" name="Line 20"/>
            <p:cNvSpPr>
              <a:spLocks noChangeShapeType="1"/>
            </p:cNvSpPr>
            <p:nvPr/>
          </p:nvSpPr>
          <p:spPr bwMode="auto">
            <a:xfrm>
              <a:off x="3840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32797" name="Line 21"/>
            <p:cNvSpPr>
              <a:spLocks noChangeShapeType="1"/>
            </p:cNvSpPr>
            <p:nvPr/>
          </p:nvSpPr>
          <p:spPr bwMode="auto">
            <a:xfrm>
              <a:off x="3792" y="36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32798" name="Text Box 22"/>
          <p:cNvSpPr txBox="1">
            <a:spLocks noChangeArrowheads="1"/>
          </p:cNvSpPr>
          <p:nvPr/>
        </p:nvSpPr>
        <p:spPr bwMode="auto">
          <a:xfrm>
            <a:off x="5902325" y="4398963"/>
            <a:ext cx="307975" cy="430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ngsana New" pitchFamily="18" charset="-34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ngsana New" pitchFamily="18" charset="-34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ngsana New" pitchFamily="18" charset="-34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27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7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latin typeface="Angsana New" pitchFamily="18" charset="-34"/>
                <a:cs typeface="FreesiaUPC" pitchFamily="34" charset="-34"/>
              </a:rPr>
              <a:t>อาร์เรย์สองมิติ </a:t>
            </a:r>
            <a:r>
              <a:rPr lang="en-US" b="1">
                <a:latin typeface="Angsana New" pitchFamily="18" charset="-34"/>
                <a:cs typeface="FreesiaUPC" pitchFamily="34" charset="-34"/>
              </a:rPr>
              <a:t>(Two Dimension Array)</a:t>
            </a:r>
            <a:endParaRPr lang="th-TH" b="1">
              <a:latin typeface="Angsana New" pitchFamily="18" charset="-34"/>
              <a:cs typeface="FreesiaUPC" pitchFamily="34" charset="-34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>
                <a:latin typeface="Angsana New" pitchFamily="18" charset="-34"/>
                <a:cs typeface="FreesiaUPC" pitchFamily="34" charset="-34"/>
              </a:rPr>
              <a:t>โครงสร้างข้อมูลที่มีการจัดเก็บข้อมูลแบบตารางสองทาง ข้อมูลมีการจัดเรียงกันตามแนวแถว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(Row)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และ แนวหลัก </a:t>
            </a:r>
            <a:r>
              <a:rPr lang="en-US">
                <a:latin typeface="Angsana New" pitchFamily="18" charset="-34"/>
                <a:cs typeface="FreesiaUPC" pitchFamily="34" charset="-34"/>
              </a:rPr>
              <a:t>(Column) </a:t>
            </a:r>
            <a:r>
              <a:rPr lang="th-TH">
                <a:latin typeface="Angsana New" pitchFamily="18" charset="-34"/>
                <a:cs typeface="FreesiaUPC" pitchFamily="34" charset="-34"/>
              </a:rPr>
              <a:t>การอ้างถึงข้อมูลต้องระบุตำแหน่งแถวและตำแหน่งหลักที่ข้อมูลนั้นอยู่</a:t>
            </a:r>
            <a:r>
              <a:rPr lang="th-TH">
                <a:cs typeface="FreesiaUPC" pitchFamily="34" charset="-34"/>
              </a:rPr>
              <a:t> </a:t>
            </a:r>
          </a:p>
          <a:p>
            <a:endParaRPr lang="th-TH">
              <a:cs typeface="FreesiaUPC" pitchFamily="34" charset="-34"/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476375" y="3141663"/>
            <a:ext cx="5867400" cy="2898775"/>
            <a:chOff x="960" y="1824"/>
            <a:chExt cx="3696" cy="1826"/>
          </a:xfrm>
        </p:grpSpPr>
        <p:graphicFrame>
          <p:nvGraphicFramePr>
            <p:cNvPr id="37893" name="Object 5"/>
            <p:cNvGraphicFramePr>
              <a:graphicFrameLocks noChangeAspect="1"/>
            </p:cNvGraphicFramePr>
            <p:nvPr/>
          </p:nvGraphicFramePr>
          <p:xfrm>
            <a:off x="1488" y="2208"/>
            <a:ext cx="3168" cy="1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r:id="rId2" imgW="2448154" imgH="1114654" progId="Excel.Sheet.8">
                    <p:embed/>
                  </p:oleObj>
                </mc:Choice>
                <mc:Fallback>
                  <p:oleObj name="Worksheet" r:id="rId2" imgW="2448154" imgH="1114654" progId="Excel.Sheet.8">
                    <p:embed/>
                    <p:pic>
                      <p:nvPicPr>
                        <p:cNvPr id="37893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208"/>
                          <a:ext cx="3168" cy="1442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1632" y="1824"/>
              <a:ext cx="4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Col 1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895" name="Text Box 7"/>
            <p:cNvSpPr txBox="1">
              <a:spLocks noChangeArrowheads="1"/>
            </p:cNvSpPr>
            <p:nvPr/>
          </p:nvSpPr>
          <p:spPr bwMode="auto">
            <a:xfrm>
              <a:off x="2448" y="1824"/>
              <a:ext cx="4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Col 2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>
              <a:off x="3216" y="1824"/>
              <a:ext cx="4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Col 3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>
              <a:off x="4032" y="1824"/>
              <a:ext cx="4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Col 4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>
              <a:off x="960" y="2208"/>
              <a:ext cx="50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Row 1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899" name="Text Box 11"/>
            <p:cNvSpPr txBox="1">
              <a:spLocks noChangeArrowheads="1"/>
            </p:cNvSpPr>
            <p:nvPr/>
          </p:nvSpPr>
          <p:spPr bwMode="auto">
            <a:xfrm>
              <a:off x="960" y="2592"/>
              <a:ext cx="50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Row 2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900" name="Text Box 12"/>
            <p:cNvSpPr txBox="1">
              <a:spLocks noChangeArrowheads="1"/>
            </p:cNvSpPr>
            <p:nvPr/>
          </p:nvSpPr>
          <p:spPr bwMode="auto">
            <a:xfrm>
              <a:off x="960" y="2928"/>
              <a:ext cx="50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Row 3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  <p:sp>
          <p:nvSpPr>
            <p:cNvPr id="37901" name="Text Box 13"/>
            <p:cNvSpPr txBox="1">
              <a:spLocks noChangeArrowheads="1"/>
            </p:cNvSpPr>
            <p:nvPr/>
          </p:nvSpPr>
          <p:spPr bwMode="auto">
            <a:xfrm>
              <a:off x="960" y="3264"/>
              <a:ext cx="50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ngsana New" pitchFamily="18" charset="-34"/>
                  <a:ea typeface="+mn-ea"/>
                  <a:cs typeface="Angsana New" pitchFamily="18" charset="-34"/>
                </a:rPr>
                <a:t>Row 4</a:t>
              </a:r>
              <a:endParaRPr kumimoji="0" lang="th-TH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gsana New" pitchFamily="18" charset="-34"/>
                <a:ea typeface="+mn-ea"/>
                <a:cs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151259"/>
            <a:ext cx="7886700" cy="688974"/>
          </a:xfrm>
        </p:spPr>
        <p:txBody>
          <a:bodyPr>
            <a:normAutofit/>
          </a:bodyPr>
          <a:lstStyle/>
          <a:p>
            <a:r>
              <a:rPr lang="th-TH" sz="3800" b="1" dirty="0">
                <a:latin typeface="Angsana New" pitchFamily="18" charset="-34"/>
                <a:cs typeface="FreesiaUPC" pitchFamily="34" charset="-34"/>
              </a:rPr>
              <a:t>รูปแบบทั่วไปของโครงสร้างข้อมูลอาร์เรย์ 2 มิติ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16013" y="1700213"/>
            <a:ext cx="75596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A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rrayName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[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: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,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L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: U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เมื่อ 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A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rrayName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คือ   ชื่อของโครงสร้างข้อมูลอาร์เรย์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คือ   ค่าขอบเขตล่างสุด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(Lower Bound)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ของแถว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คือ   ค่าขอบเขตสูงสุด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(Upper Bound)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ของแถว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คือ   ค่าขอบเขตล่างสุด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(Lower Bound)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ของคอลัมน์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คือ   ค่าขอบเขตสูงสุด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(Upper Bound)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ของคอลัมน์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cs typeface="FreesiaUPC" pitchFamily="34" charset="-34"/>
              </a:rPr>
              <a:t>อาร์เรย์สองมิติ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96938" y="2105025"/>
            <a:ext cx="4970462" cy="892175"/>
          </a:xfrm>
          <a:noFill/>
          <a:ln/>
        </p:spPr>
        <p:txBody>
          <a:bodyPr/>
          <a:lstStyle/>
          <a:p>
            <a:r>
              <a:rPr lang="th-TH">
                <a:cs typeface="FreesiaUPC" pitchFamily="34" charset="-34"/>
              </a:rPr>
              <a:t>เช่น     </a:t>
            </a:r>
            <a:r>
              <a:rPr lang="en-US">
                <a:cs typeface="FreesiaUPC" pitchFamily="34" charset="-34"/>
              </a:rPr>
              <a:t>K[4,3] </a:t>
            </a:r>
            <a:r>
              <a:rPr lang="th-TH">
                <a:cs typeface="FreesiaUPC" pitchFamily="34" charset="-34"/>
              </a:rPr>
              <a:t>หรือ </a:t>
            </a:r>
            <a:r>
              <a:rPr lang="en-US">
                <a:cs typeface="FreesiaUPC" pitchFamily="34" charset="-34"/>
              </a:rPr>
              <a:t>K[0:3,0:2]</a:t>
            </a:r>
            <a:endParaRPr lang="th-TH">
              <a:cs typeface="FreesiaUPC" pitchFamily="34" charset="-34"/>
            </a:endParaRPr>
          </a:p>
        </p:txBody>
      </p:sp>
      <p:graphicFrame>
        <p:nvGraphicFramePr>
          <p:cNvPr id="39941" name="Group 5"/>
          <p:cNvGraphicFramePr>
            <a:graphicFrameLocks noGrp="1"/>
          </p:cNvGraphicFramePr>
          <p:nvPr/>
        </p:nvGraphicFramePr>
        <p:xfrm>
          <a:off x="2268538" y="3860800"/>
          <a:ext cx="3886200" cy="2133601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10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5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3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2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1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9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11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6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7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0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4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FreesiaUPC" pitchFamily="34" charset="-34"/>
                        </a:rPr>
                        <a:t>3</a:t>
                      </a:r>
                      <a:endParaRPr kumimoji="0" lang="th-TH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FreesiaUPC" pitchFamily="34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2268538" y="1773238"/>
            <a:ext cx="358775" cy="3603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 flipH="1">
            <a:off x="3059113" y="1844675"/>
            <a:ext cx="433387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1835150" y="1438275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Row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3348038" y="1531938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Column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2627313" y="34290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0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3995738" y="3429000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5219700" y="3429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1870075" y="396875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0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1870075" y="44831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1870075" y="4987925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870075" y="549116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3</a:t>
            </a:r>
            <a:endParaRPr kumimoji="0" lang="th-TH" sz="2000" b="0" i="0" u="none" strike="noStrike" kern="120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3563938" y="2997200"/>
            <a:ext cx="1271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Columns</a:t>
            </a:r>
            <a:endParaRPr kumimoji="0" lang="th-TH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 rot="10800000">
            <a:off x="1308100" y="4421188"/>
            <a:ext cx="4889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Rows</a:t>
            </a:r>
            <a:endParaRPr kumimoji="0" lang="th-TH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94E0-08AB-4F5C-8A4C-7DFBAFB6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3C07E-A67D-47E1-A7D0-F4E50631D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4D261D-EB9F-4EA0-8C8E-B8681243C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201" y="1832605"/>
            <a:ext cx="5600000" cy="7142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433936-63E2-4E48-BBEB-3C67684F1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228" y="2986874"/>
            <a:ext cx="5904762" cy="571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4FA7CE-0B06-431B-BDBC-EB3E522B0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00" y="4174029"/>
            <a:ext cx="5838095" cy="11809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641575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800" b="1">
                <a:cs typeface="FreesiaUPC" pitchFamily="34" charset="-34"/>
              </a:rPr>
              <a:t>การคำนวณหาจำนวนสมาชิกของอาร์เรย์สองมิติ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268413"/>
            <a:ext cx="6983412" cy="27368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sz="2700">
                <a:cs typeface="FreesiaUPC" pitchFamily="34" charset="-34"/>
              </a:rPr>
              <a:t>จำนวนสมาชิก </a:t>
            </a:r>
            <a:r>
              <a:rPr lang="en-US" sz="2700">
                <a:cs typeface="FreesiaUPC" pitchFamily="34" charset="-34"/>
              </a:rPr>
              <a:t>= </a:t>
            </a:r>
            <a:r>
              <a:rPr lang="en-US" sz="2100">
                <a:cs typeface="FreesiaUPC" pitchFamily="34" charset="-34"/>
              </a:rPr>
              <a:t>(U</a:t>
            </a:r>
            <a:r>
              <a:rPr lang="en-US" sz="2100" baseline="-25000">
                <a:cs typeface="FreesiaUPC" pitchFamily="34" charset="-34"/>
              </a:rPr>
              <a:t>1</a:t>
            </a:r>
            <a:r>
              <a:rPr lang="en-US" sz="2100">
                <a:cs typeface="FreesiaUPC" pitchFamily="34" charset="-34"/>
              </a:rPr>
              <a:t> – L</a:t>
            </a:r>
            <a:r>
              <a:rPr lang="en-US" sz="2100" baseline="-25000">
                <a:cs typeface="FreesiaUPC" pitchFamily="34" charset="-34"/>
              </a:rPr>
              <a:t>1</a:t>
            </a:r>
            <a:r>
              <a:rPr lang="en-US" sz="2100">
                <a:cs typeface="FreesiaUPC" pitchFamily="34" charset="-34"/>
              </a:rPr>
              <a:t> + 1) * (U</a:t>
            </a:r>
            <a:r>
              <a:rPr lang="en-US" sz="2100" baseline="-25000">
                <a:cs typeface="FreesiaUPC" pitchFamily="34" charset="-34"/>
              </a:rPr>
              <a:t>2</a:t>
            </a:r>
            <a:r>
              <a:rPr lang="en-US" sz="2100">
                <a:cs typeface="FreesiaUPC" pitchFamily="34" charset="-34"/>
              </a:rPr>
              <a:t> – L</a:t>
            </a:r>
            <a:r>
              <a:rPr lang="en-US" sz="2100" baseline="-25000">
                <a:cs typeface="FreesiaUPC" pitchFamily="34" charset="-34"/>
              </a:rPr>
              <a:t>2 </a:t>
            </a:r>
            <a:r>
              <a:rPr lang="en-US" sz="2100">
                <a:cs typeface="FreesiaUPC" pitchFamily="34" charset="-34"/>
              </a:rPr>
              <a:t>+ 1)</a:t>
            </a:r>
          </a:p>
          <a:p>
            <a:pPr>
              <a:buFont typeface="Wingdings" pitchFamily="2" charset="2"/>
              <a:buNone/>
            </a:pPr>
            <a:r>
              <a:rPr lang="en-US" sz="2700">
                <a:cs typeface="FreesiaUPC" pitchFamily="34" charset="-34"/>
              </a:rPr>
              <a:t>	</a:t>
            </a:r>
            <a:r>
              <a:rPr lang="th-TH" sz="2700">
                <a:cs typeface="FreesiaUPC" pitchFamily="34" charset="-34"/>
              </a:rPr>
              <a:t>โดย </a:t>
            </a:r>
            <a:r>
              <a:rPr lang="en-US" sz="2700">
                <a:cs typeface="FreesiaUPC" pitchFamily="34" charset="-34"/>
              </a:rPr>
              <a:t> </a:t>
            </a:r>
            <a:r>
              <a:rPr lang="en-US" sz="2100">
                <a:cs typeface="FreesiaUPC" pitchFamily="34" charset="-34"/>
              </a:rPr>
              <a:t>U</a:t>
            </a:r>
            <a:r>
              <a:rPr lang="en-US" sz="2100" baseline="-25000">
                <a:cs typeface="FreesiaUPC" pitchFamily="34" charset="-34"/>
              </a:rPr>
              <a:t>1</a:t>
            </a:r>
            <a:r>
              <a:rPr lang="en-US" sz="2100">
                <a:cs typeface="FreesiaUPC" pitchFamily="34" charset="-34"/>
              </a:rPr>
              <a:t> </a:t>
            </a:r>
            <a:r>
              <a:rPr lang="en-US" sz="2700">
                <a:cs typeface="FreesiaUPC" pitchFamily="34" charset="-34"/>
              </a:rPr>
              <a:t>= </a:t>
            </a:r>
            <a:r>
              <a:rPr lang="th-TH" sz="2700">
                <a:cs typeface="FreesiaUPC" pitchFamily="34" charset="-34"/>
              </a:rPr>
              <a:t>ขอบเขตบนสุด ของแถว</a:t>
            </a:r>
          </a:p>
          <a:p>
            <a:pPr>
              <a:buFont typeface="Wingdings" pitchFamily="2" charset="2"/>
              <a:buNone/>
            </a:pPr>
            <a:r>
              <a:rPr lang="th-TH" sz="2700">
                <a:cs typeface="FreesiaUPC" pitchFamily="34" charset="-34"/>
              </a:rPr>
              <a:t>		</a:t>
            </a:r>
            <a:r>
              <a:rPr lang="en-US" sz="2100">
                <a:cs typeface="FreesiaUPC" pitchFamily="34" charset="-34"/>
              </a:rPr>
              <a:t>L</a:t>
            </a:r>
            <a:r>
              <a:rPr lang="en-US" sz="2100" baseline="-25000">
                <a:cs typeface="FreesiaUPC" pitchFamily="34" charset="-34"/>
              </a:rPr>
              <a:t>1</a:t>
            </a:r>
            <a:r>
              <a:rPr lang="en-US" sz="2700">
                <a:cs typeface="FreesiaUPC" pitchFamily="34" charset="-34"/>
              </a:rPr>
              <a:t> = </a:t>
            </a:r>
            <a:r>
              <a:rPr lang="th-TH" sz="2700">
                <a:cs typeface="FreesiaUPC" pitchFamily="34" charset="-34"/>
              </a:rPr>
              <a:t>ขอบเขตล่างสุด ของแถว</a:t>
            </a:r>
          </a:p>
          <a:p>
            <a:pPr>
              <a:buFont typeface="Wingdings" pitchFamily="2" charset="2"/>
              <a:buNone/>
            </a:pPr>
            <a:r>
              <a:rPr lang="en-US" sz="2700">
                <a:cs typeface="FreesiaUPC" pitchFamily="34" charset="-34"/>
              </a:rPr>
              <a:t>		</a:t>
            </a:r>
            <a:r>
              <a:rPr lang="en-US" sz="2100">
                <a:cs typeface="FreesiaUPC" pitchFamily="34" charset="-34"/>
              </a:rPr>
              <a:t>U</a:t>
            </a:r>
            <a:r>
              <a:rPr lang="en-US" sz="2100" baseline="-25000">
                <a:cs typeface="FreesiaUPC" pitchFamily="34" charset="-34"/>
              </a:rPr>
              <a:t>2</a:t>
            </a:r>
            <a:r>
              <a:rPr lang="en-US" sz="2700">
                <a:cs typeface="FreesiaUPC" pitchFamily="34" charset="-34"/>
              </a:rPr>
              <a:t> = </a:t>
            </a:r>
            <a:r>
              <a:rPr lang="th-TH" sz="2700">
                <a:cs typeface="FreesiaUPC" pitchFamily="34" charset="-34"/>
              </a:rPr>
              <a:t>ขอบเขตบนสุด ของคอลัมน์</a:t>
            </a:r>
          </a:p>
          <a:p>
            <a:pPr>
              <a:buFont typeface="Wingdings" pitchFamily="2" charset="2"/>
              <a:buNone/>
            </a:pPr>
            <a:r>
              <a:rPr lang="th-TH" sz="2700">
                <a:cs typeface="FreesiaUPC" pitchFamily="34" charset="-34"/>
              </a:rPr>
              <a:t>		</a:t>
            </a:r>
            <a:r>
              <a:rPr lang="en-US" sz="2100">
                <a:cs typeface="FreesiaUPC" pitchFamily="34" charset="-34"/>
              </a:rPr>
              <a:t>L</a:t>
            </a:r>
            <a:r>
              <a:rPr lang="en-US" sz="2100" baseline="-25000">
                <a:cs typeface="FreesiaUPC" pitchFamily="34" charset="-34"/>
              </a:rPr>
              <a:t>2</a:t>
            </a:r>
            <a:r>
              <a:rPr lang="en-US" sz="2700">
                <a:cs typeface="FreesiaUPC" pitchFamily="34" charset="-34"/>
              </a:rPr>
              <a:t> = </a:t>
            </a:r>
            <a:r>
              <a:rPr lang="th-TH" sz="2700">
                <a:cs typeface="FreesiaUPC" pitchFamily="34" charset="-34"/>
              </a:rPr>
              <a:t>ขอบเขตล่างสุด ของคอลัมน์   </a:t>
            </a:r>
          </a:p>
          <a:p>
            <a:endParaRPr lang="th-TH" sz="270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endParaRPr lang="th-TH" sz="2000">
              <a:cs typeface="FreesiaUPC" pitchFamily="34" charset="-34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950913" y="4344988"/>
            <a:ext cx="6573837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เช่น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A[1:2,1:3] 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มีจำนวนสมาชิก 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=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2-1+1)*(3-1+1)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                                   = 2*3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                                   = 6</a:t>
            </a: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09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09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987675" y="2060575"/>
            <a:ext cx="2952750" cy="129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2987675" y="2708275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3924300" y="20605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4932363" y="20605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095375" y="1358900"/>
            <a:ext cx="157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A[1:2,1:3]</a:t>
            </a:r>
            <a:endParaRPr kumimoji="0" lang="th-TH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608263" y="2224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1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627313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2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276600" y="17002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1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211638" y="17002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2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292725" y="17002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3</a:t>
            </a:r>
            <a:endParaRPr kumimoji="0" lang="th-TH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ngsana New" pitchFamily="18" charset="-34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627313" y="3716338"/>
            <a:ext cx="36528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มีจำนวนสมาชิกเท่ากับ 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6 </a:t>
            </a:r>
            <a:r>
              <a:rPr kumimoji="0" lang="th-TH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ช่อง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800" b="1">
                <a:cs typeface="FreesiaUPC" pitchFamily="34" charset="-34"/>
              </a:rPr>
              <a:t>การประกาศอาร์เรย์ </a:t>
            </a:r>
            <a:r>
              <a:rPr lang="en-US" sz="3800" b="1">
                <a:cs typeface="FreesiaUPC" pitchFamily="34" charset="-34"/>
              </a:rPr>
              <a:t>2 </a:t>
            </a:r>
            <a:r>
              <a:rPr lang="th-TH" sz="3800" b="1">
                <a:cs typeface="FreesiaUPC" pitchFamily="34" charset="-34"/>
              </a:rPr>
              <a:t>มิติในภาษาคอมพิวเตอร์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>
                <a:cs typeface="FreesiaUPC" pitchFamily="34" charset="-34"/>
              </a:rPr>
              <a:t>ภาษา </a:t>
            </a:r>
            <a:r>
              <a:rPr lang="en-US" sz="2600">
                <a:cs typeface="FreesiaUPC" pitchFamily="34" charset="-34"/>
              </a:rPr>
              <a:t>c , </a:t>
            </a:r>
            <a:r>
              <a:rPr lang="en-US" sz="2000">
                <a:cs typeface="FreesiaUPC" pitchFamily="34" charset="-34"/>
              </a:rPr>
              <a:t>C++</a:t>
            </a:r>
            <a:r>
              <a:rPr lang="en-US">
                <a:cs typeface="FreesiaUPC" pitchFamily="34" charset="-34"/>
              </a:rPr>
              <a:t> </a:t>
            </a:r>
            <a:r>
              <a:rPr lang="th-TH">
                <a:cs typeface="FreesiaUPC" pitchFamily="34" charset="-34"/>
              </a:rPr>
              <a:t>ประกาศโดยใช้รูปแบบดังนี้</a:t>
            </a:r>
          </a:p>
          <a:p>
            <a:pPr>
              <a:buFont typeface="Wingdings" pitchFamily="2" charset="2"/>
              <a:buNone/>
            </a:pPr>
            <a:r>
              <a:rPr lang="th-TH">
                <a:cs typeface="FreesiaUPC" pitchFamily="34" charset="-34"/>
              </a:rPr>
              <a:t>   รูปแบบ  </a:t>
            </a:r>
            <a:r>
              <a:rPr lang="en-US" sz="2200">
                <a:cs typeface="FreesiaUPC" pitchFamily="34" charset="-34"/>
              </a:rPr>
              <a:t>data_type array_name[row_size][column_size]</a:t>
            </a:r>
          </a:p>
          <a:p>
            <a:pPr>
              <a:buFont typeface="Wingdings" pitchFamily="2" charset="2"/>
              <a:buNone/>
            </a:pPr>
            <a:r>
              <a:rPr lang="en-US" sz="2200">
                <a:cs typeface="FreesiaUPC" pitchFamily="34" charset="-34"/>
              </a:rPr>
              <a:t>    </a:t>
            </a:r>
            <a:r>
              <a:rPr lang="th-TH">
                <a:cs typeface="FreesiaUPC" pitchFamily="34" charset="-34"/>
              </a:rPr>
              <a:t>เช่น</a:t>
            </a:r>
          </a:p>
          <a:p>
            <a:pPr>
              <a:buFont typeface="Wingdings" pitchFamily="2" charset="2"/>
              <a:buNone/>
            </a:pPr>
            <a:r>
              <a:rPr lang="th-TH">
                <a:cs typeface="FreesiaUPC" pitchFamily="34" charset="-34"/>
              </a:rPr>
              <a:t>            </a:t>
            </a:r>
            <a:r>
              <a:rPr lang="en-US" sz="1800">
                <a:cs typeface="FreesiaUPC" pitchFamily="34" charset="-34"/>
              </a:rPr>
              <a:t>int num[2][3];</a:t>
            </a:r>
          </a:p>
          <a:p>
            <a:pPr>
              <a:buFont typeface="Wingdings" pitchFamily="2" charset="2"/>
              <a:buNone/>
            </a:pPr>
            <a:r>
              <a:rPr lang="en-US" sz="1800">
                <a:cs typeface="FreesiaUPC" pitchFamily="34" charset="-34"/>
              </a:rPr>
              <a:t>                    char name[5][20];</a:t>
            </a:r>
            <a:endParaRPr lang="th-TH" sz="180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92163"/>
          </a:xfrm>
        </p:spPr>
        <p:txBody>
          <a:bodyPr/>
          <a:lstStyle/>
          <a:p>
            <a:r>
              <a:rPr lang="th-TH" sz="3600" b="1">
                <a:latin typeface="Angsana New" pitchFamily="18" charset="-34"/>
                <a:cs typeface="FreesiaUPC" pitchFamily="34" charset="-34"/>
              </a:rPr>
              <a:t>การจัดเก็บอาร์เรย์สองมิติในหน่วยความจำ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th-TH" dirty="0">
                <a:cs typeface="FreesiaUPC" pitchFamily="34" charset="-34"/>
              </a:rPr>
              <a:t>ทำได้ </a:t>
            </a:r>
            <a:r>
              <a:rPr lang="en-US" dirty="0">
                <a:cs typeface="FreesiaUPC" pitchFamily="34" charset="-34"/>
              </a:rPr>
              <a:t>2 </a:t>
            </a:r>
            <a:r>
              <a:rPr lang="th-TH" dirty="0">
                <a:cs typeface="FreesiaUPC" pitchFamily="34" charset="-34"/>
              </a:rPr>
              <a:t>แบบ</a:t>
            </a:r>
          </a:p>
          <a:p>
            <a:pPr>
              <a:buFont typeface="Wingdings" pitchFamily="2" charset="2"/>
              <a:buNone/>
            </a:pPr>
            <a:r>
              <a:rPr lang="th-TH" dirty="0">
                <a:cs typeface="FreesiaUPC" pitchFamily="34" charset="-34"/>
              </a:rPr>
              <a:t>   </a:t>
            </a:r>
            <a:r>
              <a:rPr lang="en-US" dirty="0">
                <a:cs typeface="FreesiaUPC" pitchFamily="34" charset="-34"/>
              </a:rPr>
              <a:t> </a:t>
            </a:r>
            <a:r>
              <a:rPr lang="en-US" sz="1800" dirty="0">
                <a:cs typeface="FreesiaUPC" pitchFamily="34" charset="-34"/>
              </a:rPr>
              <a:t>1.</a:t>
            </a:r>
            <a:r>
              <a:rPr lang="th-TH" sz="1800" dirty="0">
                <a:cs typeface="FreesiaUPC" pitchFamily="34" charset="-34"/>
              </a:rPr>
              <a:t> 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การจัดเก็บด้วย</a:t>
            </a:r>
            <a:r>
              <a:rPr lang="th-TH" sz="2600" dirty="0">
                <a:solidFill>
                  <a:srgbClr val="FF0000"/>
                </a:solidFill>
                <a:latin typeface="Angsana New" pitchFamily="18" charset="-34"/>
                <a:cs typeface="FreesiaUPC" pitchFamily="34" charset="-34"/>
              </a:rPr>
              <a:t>การเรียงแถว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เป็นหลัก (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Row Major Order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th-TH" sz="2600" dirty="0">
                <a:latin typeface="Angsana New" pitchFamily="18" charset="-34"/>
                <a:cs typeface="FreesiaUPC" pitchFamily="34" charset="-34"/>
              </a:rPr>
              <a:t>     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2.  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การจัดเก็บด้วย</a:t>
            </a:r>
            <a:r>
              <a:rPr lang="th-TH" sz="2600" dirty="0">
                <a:solidFill>
                  <a:srgbClr val="FF0000"/>
                </a:solidFill>
                <a:latin typeface="Angsana New" pitchFamily="18" charset="-34"/>
                <a:cs typeface="FreesiaUPC" pitchFamily="34" charset="-34"/>
              </a:rPr>
              <a:t>การเรียงคอลัมน์</a:t>
            </a:r>
            <a:r>
              <a:rPr lang="th-TH" sz="2600" dirty="0">
                <a:latin typeface="Angsana New" pitchFamily="18" charset="-34"/>
                <a:cs typeface="FreesiaUPC" pitchFamily="34" charset="-34"/>
              </a:rPr>
              <a:t>เป็นหลัก </a:t>
            </a:r>
            <a:r>
              <a:rPr lang="en-US" sz="2600" dirty="0">
                <a:latin typeface="Angsana New" pitchFamily="18" charset="-34"/>
                <a:cs typeface="FreesiaUPC" pitchFamily="34" charset="-34"/>
              </a:rPr>
              <a:t>(Column Major Order) </a:t>
            </a:r>
            <a:endParaRPr lang="th-TH" sz="2600" dirty="0">
              <a:latin typeface="Angsana New" pitchFamily="18" charset="-34"/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r>
              <a:rPr lang="th-TH" sz="2600" dirty="0">
                <a:latin typeface="Angsana New" pitchFamily="18" charset="-34"/>
                <a:cs typeface="FreesiaUPC" pitchFamily="34" charset="-34"/>
              </a:rPr>
              <a:t>             กรณีใช้กับภาษาฟอร์ทราน เนื่องจากภาษาฟอร์ทรานเป็นภาษาที่ใช้กับคอมพิวเตอร์บางรุ่นในยุดแรกๆ และเครื่องเหล่านั้นมีโครงสร้างแอดเดรสที่เหมาะกับการจัดเก็บข้อมูลแบบเรียงคอลัมน์เป็นหลัก</a:t>
            </a:r>
          </a:p>
          <a:p>
            <a:pPr>
              <a:buFont typeface="Wingdings" pitchFamily="2" charset="2"/>
              <a:buNone/>
            </a:pPr>
            <a:r>
              <a:rPr lang="th-TH" sz="2600" dirty="0">
                <a:latin typeface="Angsana New" pitchFamily="18" charset="-34"/>
                <a:cs typeface="FreesiaUPC" pitchFamily="34" charset="-34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cs typeface="FreesiaUPC" pitchFamily="34" charset="-34"/>
              </a:rPr>
              <a:t>อาร์เรย์สามมิติ </a:t>
            </a:r>
            <a:r>
              <a:rPr lang="th-TH" b="1">
                <a:latin typeface="Angsana New" pitchFamily="18" charset="-34"/>
                <a:cs typeface="FreesiaUPC" pitchFamily="34" charset="-34"/>
              </a:rPr>
              <a:t>(</a:t>
            </a:r>
            <a:r>
              <a:rPr lang="en-US" b="1">
                <a:latin typeface="Angsana New" pitchFamily="18" charset="-34"/>
                <a:cs typeface="FreesiaUPC" pitchFamily="34" charset="-34"/>
              </a:rPr>
              <a:t>Three Dimension Array</a:t>
            </a:r>
            <a:r>
              <a:rPr lang="th-TH" b="1">
                <a:latin typeface="Angsana New" pitchFamily="18" charset="-34"/>
                <a:cs typeface="FreesiaUPC" pitchFamily="34" charset="-34"/>
              </a:rPr>
              <a:t>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12875"/>
            <a:ext cx="7570788" cy="1252538"/>
          </a:xfrm>
        </p:spPr>
        <p:txBody>
          <a:bodyPr/>
          <a:lstStyle/>
          <a:p>
            <a:r>
              <a:rPr lang="th-TH" sz="2600">
                <a:latin typeface="Angsana New" pitchFamily="18" charset="-34"/>
                <a:cs typeface="FreesiaUPC" pitchFamily="34" charset="-34"/>
              </a:rPr>
              <a:t>อาร์เรย์สามมิติคือการนำเอาอาร์เรย์สองมิติมาเรียงซ้อนกันหลายๆชั้น (</a:t>
            </a:r>
            <a:r>
              <a:rPr lang="en-US" sz="2600">
                <a:latin typeface="Angsana New" pitchFamily="18" charset="-34"/>
                <a:cs typeface="FreesiaUPC" pitchFamily="34" charset="-34"/>
              </a:rPr>
              <a:t>page)</a:t>
            </a:r>
            <a:r>
              <a:rPr lang="th-TH" sz="2600">
                <a:latin typeface="Angsana New" pitchFamily="18" charset="-34"/>
                <a:cs typeface="FreesiaUPC" pitchFamily="34" charset="-34"/>
              </a:rPr>
              <a:t> ดังนั้นจึงทำให้อาร์เรย์สามมิติ จะมีลักษณะเป็นแถวและคอลัมน์แล้วก็จะมีความลึกเพิ่มขึ้นมา</a:t>
            </a:r>
          </a:p>
        </p:txBody>
      </p:sp>
      <p:grpSp>
        <p:nvGrpSpPr>
          <p:cNvPr id="50287" name="Group 1135"/>
          <p:cNvGrpSpPr>
            <a:grpSpLocks/>
          </p:cNvGrpSpPr>
          <p:nvPr/>
        </p:nvGrpSpPr>
        <p:grpSpPr bwMode="auto">
          <a:xfrm>
            <a:off x="1116013" y="2852738"/>
            <a:ext cx="7272337" cy="3671887"/>
            <a:chOff x="703" y="1797"/>
            <a:chExt cx="4581" cy="2313"/>
          </a:xfrm>
        </p:grpSpPr>
        <p:sp>
          <p:nvSpPr>
            <p:cNvPr id="48134" name="AutoShape 6"/>
            <p:cNvSpPr>
              <a:spLocks noChangeAspect="1" noChangeArrowheads="1" noTextEdit="1"/>
            </p:cNvSpPr>
            <p:nvPr/>
          </p:nvSpPr>
          <p:spPr bwMode="auto">
            <a:xfrm>
              <a:off x="793" y="1888"/>
              <a:ext cx="4309" cy="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698" name="Text Box 570"/>
            <p:cNvSpPr txBox="1">
              <a:spLocks noChangeArrowheads="1"/>
            </p:cNvSpPr>
            <p:nvPr/>
          </p:nvSpPr>
          <p:spPr bwMode="auto">
            <a:xfrm>
              <a:off x="826" y="2159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0</a:t>
              </a:r>
              <a:endParaRPr kumimoji="0" lang="th-TH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699" name="Text Box 571"/>
            <p:cNvSpPr txBox="1">
              <a:spLocks noChangeArrowheads="1"/>
            </p:cNvSpPr>
            <p:nvPr/>
          </p:nvSpPr>
          <p:spPr bwMode="auto">
            <a:xfrm>
              <a:off x="975" y="1979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1</a:t>
              </a:r>
              <a:endParaRPr kumimoji="0" lang="th-TH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0" name="Text Box 572"/>
            <p:cNvSpPr txBox="1">
              <a:spLocks noChangeArrowheads="1"/>
            </p:cNvSpPr>
            <p:nvPr/>
          </p:nvSpPr>
          <p:spPr bwMode="auto">
            <a:xfrm>
              <a:off x="1156" y="1797"/>
              <a:ext cx="1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2</a:t>
              </a:r>
              <a:endParaRPr kumimoji="0" lang="th-TH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1" name="AutoShape 573"/>
            <p:cNvSpPr>
              <a:spLocks noChangeAspect="1" noChangeArrowheads="1" noTextEdit="1"/>
            </p:cNvSpPr>
            <p:nvPr/>
          </p:nvSpPr>
          <p:spPr bwMode="auto">
            <a:xfrm>
              <a:off x="703" y="1842"/>
              <a:ext cx="4581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3" name="Freeform 575"/>
            <p:cNvSpPr>
              <a:spLocks/>
            </p:cNvSpPr>
            <p:nvPr/>
          </p:nvSpPr>
          <p:spPr bwMode="auto">
            <a:xfrm>
              <a:off x="1250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4" name="Freeform 576"/>
            <p:cNvSpPr>
              <a:spLocks/>
            </p:cNvSpPr>
            <p:nvPr/>
          </p:nvSpPr>
          <p:spPr bwMode="auto">
            <a:xfrm>
              <a:off x="1250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5" name="Freeform 577"/>
            <p:cNvSpPr>
              <a:spLocks/>
            </p:cNvSpPr>
            <p:nvPr/>
          </p:nvSpPr>
          <p:spPr bwMode="auto">
            <a:xfrm>
              <a:off x="1911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6" name="Freeform 578"/>
            <p:cNvSpPr>
              <a:spLocks/>
            </p:cNvSpPr>
            <p:nvPr/>
          </p:nvSpPr>
          <p:spPr bwMode="auto">
            <a:xfrm>
              <a:off x="1911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7" name="Rectangle 579"/>
            <p:cNvSpPr>
              <a:spLocks noChangeArrowheads="1"/>
            </p:cNvSpPr>
            <p:nvPr/>
          </p:nvSpPr>
          <p:spPr bwMode="auto">
            <a:xfrm>
              <a:off x="1250" y="3046"/>
              <a:ext cx="661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8" name="Rectangle 580"/>
            <p:cNvSpPr>
              <a:spLocks noChangeArrowheads="1"/>
            </p:cNvSpPr>
            <p:nvPr/>
          </p:nvSpPr>
          <p:spPr bwMode="auto">
            <a:xfrm>
              <a:off x="1250" y="304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09" name="Freeform 581"/>
            <p:cNvSpPr>
              <a:spLocks/>
            </p:cNvSpPr>
            <p:nvPr/>
          </p:nvSpPr>
          <p:spPr bwMode="auto">
            <a:xfrm>
              <a:off x="1250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0" name="Freeform 582"/>
            <p:cNvSpPr>
              <a:spLocks/>
            </p:cNvSpPr>
            <p:nvPr/>
          </p:nvSpPr>
          <p:spPr bwMode="auto">
            <a:xfrm>
              <a:off x="1250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1" name="Freeform 583"/>
            <p:cNvSpPr>
              <a:spLocks/>
            </p:cNvSpPr>
            <p:nvPr/>
          </p:nvSpPr>
          <p:spPr bwMode="auto">
            <a:xfrm>
              <a:off x="1911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2" name="Freeform 584"/>
            <p:cNvSpPr>
              <a:spLocks/>
            </p:cNvSpPr>
            <p:nvPr/>
          </p:nvSpPr>
          <p:spPr bwMode="auto">
            <a:xfrm>
              <a:off x="1911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3" name="Rectangle 585"/>
            <p:cNvSpPr>
              <a:spLocks noChangeArrowheads="1"/>
            </p:cNvSpPr>
            <p:nvPr/>
          </p:nvSpPr>
          <p:spPr bwMode="auto">
            <a:xfrm>
              <a:off x="1250" y="2706"/>
              <a:ext cx="661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4" name="Rectangle 586"/>
            <p:cNvSpPr>
              <a:spLocks noChangeArrowheads="1"/>
            </p:cNvSpPr>
            <p:nvPr/>
          </p:nvSpPr>
          <p:spPr bwMode="auto">
            <a:xfrm>
              <a:off x="1250" y="270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5" name="Freeform 587"/>
            <p:cNvSpPr>
              <a:spLocks/>
            </p:cNvSpPr>
            <p:nvPr/>
          </p:nvSpPr>
          <p:spPr bwMode="auto">
            <a:xfrm>
              <a:off x="1911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6" name="Freeform 588"/>
            <p:cNvSpPr>
              <a:spLocks/>
            </p:cNvSpPr>
            <p:nvPr/>
          </p:nvSpPr>
          <p:spPr bwMode="auto">
            <a:xfrm>
              <a:off x="1911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7" name="Freeform 589"/>
            <p:cNvSpPr>
              <a:spLocks/>
            </p:cNvSpPr>
            <p:nvPr/>
          </p:nvSpPr>
          <p:spPr bwMode="auto">
            <a:xfrm>
              <a:off x="2573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8" name="Freeform 590"/>
            <p:cNvSpPr>
              <a:spLocks/>
            </p:cNvSpPr>
            <p:nvPr/>
          </p:nvSpPr>
          <p:spPr bwMode="auto">
            <a:xfrm>
              <a:off x="2573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19" name="Rectangle 591"/>
            <p:cNvSpPr>
              <a:spLocks noChangeArrowheads="1"/>
            </p:cNvSpPr>
            <p:nvPr/>
          </p:nvSpPr>
          <p:spPr bwMode="auto">
            <a:xfrm>
              <a:off x="1911" y="3046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0" name="Rectangle 592"/>
            <p:cNvSpPr>
              <a:spLocks noChangeArrowheads="1"/>
            </p:cNvSpPr>
            <p:nvPr/>
          </p:nvSpPr>
          <p:spPr bwMode="auto">
            <a:xfrm>
              <a:off x="1911" y="304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1" name="Freeform 593"/>
            <p:cNvSpPr>
              <a:spLocks/>
            </p:cNvSpPr>
            <p:nvPr/>
          </p:nvSpPr>
          <p:spPr bwMode="auto">
            <a:xfrm>
              <a:off x="1250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2" name="Freeform 594"/>
            <p:cNvSpPr>
              <a:spLocks/>
            </p:cNvSpPr>
            <p:nvPr/>
          </p:nvSpPr>
          <p:spPr bwMode="auto">
            <a:xfrm>
              <a:off x="1250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3" name="Freeform 595"/>
            <p:cNvSpPr>
              <a:spLocks/>
            </p:cNvSpPr>
            <p:nvPr/>
          </p:nvSpPr>
          <p:spPr bwMode="auto">
            <a:xfrm>
              <a:off x="1911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4" name="Freeform 596"/>
            <p:cNvSpPr>
              <a:spLocks/>
            </p:cNvSpPr>
            <p:nvPr/>
          </p:nvSpPr>
          <p:spPr bwMode="auto">
            <a:xfrm>
              <a:off x="1911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5" name="Rectangle 597"/>
            <p:cNvSpPr>
              <a:spLocks noChangeArrowheads="1"/>
            </p:cNvSpPr>
            <p:nvPr/>
          </p:nvSpPr>
          <p:spPr bwMode="auto">
            <a:xfrm>
              <a:off x="1250" y="2367"/>
              <a:ext cx="661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6" name="Rectangle 598"/>
            <p:cNvSpPr>
              <a:spLocks noChangeArrowheads="1"/>
            </p:cNvSpPr>
            <p:nvPr/>
          </p:nvSpPr>
          <p:spPr bwMode="auto">
            <a:xfrm>
              <a:off x="1250" y="236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7" name="Freeform 599"/>
            <p:cNvSpPr>
              <a:spLocks/>
            </p:cNvSpPr>
            <p:nvPr/>
          </p:nvSpPr>
          <p:spPr bwMode="auto">
            <a:xfrm>
              <a:off x="1911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8" name="Freeform 600"/>
            <p:cNvSpPr>
              <a:spLocks/>
            </p:cNvSpPr>
            <p:nvPr/>
          </p:nvSpPr>
          <p:spPr bwMode="auto">
            <a:xfrm>
              <a:off x="1911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29" name="Freeform 601"/>
            <p:cNvSpPr>
              <a:spLocks/>
            </p:cNvSpPr>
            <p:nvPr/>
          </p:nvSpPr>
          <p:spPr bwMode="auto">
            <a:xfrm>
              <a:off x="2573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0" name="Freeform 602"/>
            <p:cNvSpPr>
              <a:spLocks/>
            </p:cNvSpPr>
            <p:nvPr/>
          </p:nvSpPr>
          <p:spPr bwMode="auto">
            <a:xfrm>
              <a:off x="2573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1" name="Rectangle 603"/>
            <p:cNvSpPr>
              <a:spLocks noChangeArrowheads="1"/>
            </p:cNvSpPr>
            <p:nvPr/>
          </p:nvSpPr>
          <p:spPr bwMode="auto">
            <a:xfrm>
              <a:off x="1911" y="270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2" name="Rectangle 604"/>
            <p:cNvSpPr>
              <a:spLocks noChangeArrowheads="1"/>
            </p:cNvSpPr>
            <p:nvPr/>
          </p:nvSpPr>
          <p:spPr bwMode="auto">
            <a:xfrm>
              <a:off x="1911" y="270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3" name="Freeform 605"/>
            <p:cNvSpPr>
              <a:spLocks/>
            </p:cNvSpPr>
            <p:nvPr/>
          </p:nvSpPr>
          <p:spPr bwMode="auto">
            <a:xfrm>
              <a:off x="1250" y="185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4" name="Freeform 606"/>
            <p:cNvSpPr>
              <a:spLocks/>
            </p:cNvSpPr>
            <p:nvPr/>
          </p:nvSpPr>
          <p:spPr bwMode="auto">
            <a:xfrm>
              <a:off x="1250" y="185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5" name="Freeform 607"/>
            <p:cNvSpPr>
              <a:spLocks/>
            </p:cNvSpPr>
            <p:nvPr/>
          </p:nvSpPr>
          <p:spPr bwMode="auto">
            <a:xfrm>
              <a:off x="1911" y="1857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6" name="Freeform 608"/>
            <p:cNvSpPr>
              <a:spLocks/>
            </p:cNvSpPr>
            <p:nvPr/>
          </p:nvSpPr>
          <p:spPr bwMode="auto">
            <a:xfrm>
              <a:off x="1911" y="1857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7" name="Rectangle 609"/>
            <p:cNvSpPr>
              <a:spLocks noChangeArrowheads="1"/>
            </p:cNvSpPr>
            <p:nvPr/>
          </p:nvSpPr>
          <p:spPr bwMode="auto">
            <a:xfrm>
              <a:off x="1250" y="2027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8" name="Rectangle 610"/>
            <p:cNvSpPr>
              <a:spLocks noChangeArrowheads="1"/>
            </p:cNvSpPr>
            <p:nvPr/>
          </p:nvSpPr>
          <p:spPr bwMode="auto">
            <a:xfrm>
              <a:off x="1250" y="2027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39" name="Freeform 611"/>
            <p:cNvSpPr>
              <a:spLocks/>
            </p:cNvSpPr>
            <p:nvPr/>
          </p:nvSpPr>
          <p:spPr bwMode="auto">
            <a:xfrm>
              <a:off x="1911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0" name="Freeform 612"/>
            <p:cNvSpPr>
              <a:spLocks/>
            </p:cNvSpPr>
            <p:nvPr/>
          </p:nvSpPr>
          <p:spPr bwMode="auto">
            <a:xfrm>
              <a:off x="1911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1" name="Freeform 613"/>
            <p:cNvSpPr>
              <a:spLocks/>
            </p:cNvSpPr>
            <p:nvPr/>
          </p:nvSpPr>
          <p:spPr bwMode="auto">
            <a:xfrm>
              <a:off x="2573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2" name="Freeform 614"/>
            <p:cNvSpPr>
              <a:spLocks/>
            </p:cNvSpPr>
            <p:nvPr/>
          </p:nvSpPr>
          <p:spPr bwMode="auto">
            <a:xfrm>
              <a:off x="2573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3" name="Rectangle 615"/>
            <p:cNvSpPr>
              <a:spLocks noChangeArrowheads="1"/>
            </p:cNvSpPr>
            <p:nvPr/>
          </p:nvSpPr>
          <p:spPr bwMode="auto">
            <a:xfrm>
              <a:off x="1911" y="2367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4" name="Rectangle 616"/>
            <p:cNvSpPr>
              <a:spLocks noChangeArrowheads="1"/>
            </p:cNvSpPr>
            <p:nvPr/>
          </p:nvSpPr>
          <p:spPr bwMode="auto">
            <a:xfrm>
              <a:off x="1911" y="236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5" name="Freeform 617"/>
            <p:cNvSpPr>
              <a:spLocks/>
            </p:cNvSpPr>
            <p:nvPr/>
          </p:nvSpPr>
          <p:spPr bwMode="auto">
            <a:xfrm>
              <a:off x="1911" y="185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6" name="Freeform 618"/>
            <p:cNvSpPr>
              <a:spLocks/>
            </p:cNvSpPr>
            <p:nvPr/>
          </p:nvSpPr>
          <p:spPr bwMode="auto">
            <a:xfrm>
              <a:off x="1911" y="185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7" name="Freeform 619"/>
            <p:cNvSpPr>
              <a:spLocks/>
            </p:cNvSpPr>
            <p:nvPr/>
          </p:nvSpPr>
          <p:spPr bwMode="auto">
            <a:xfrm>
              <a:off x="2573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8" name="Freeform 620"/>
            <p:cNvSpPr>
              <a:spLocks/>
            </p:cNvSpPr>
            <p:nvPr/>
          </p:nvSpPr>
          <p:spPr bwMode="auto">
            <a:xfrm>
              <a:off x="2573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49" name="Rectangle 621"/>
            <p:cNvSpPr>
              <a:spLocks noChangeArrowheads="1"/>
            </p:cNvSpPr>
            <p:nvPr/>
          </p:nvSpPr>
          <p:spPr bwMode="auto">
            <a:xfrm>
              <a:off x="1911" y="2027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0" name="Rectangle 622"/>
            <p:cNvSpPr>
              <a:spLocks noChangeArrowheads="1"/>
            </p:cNvSpPr>
            <p:nvPr/>
          </p:nvSpPr>
          <p:spPr bwMode="auto">
            <a:xfrm>
              <a:off x="1911" y="2027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1" name="Freeform 623"/>
            <p:cNvSpPr>
              <a:spLocks/>
            </p:cNvSpPr>
            <p:nvPr/>
          </p:nvSpPr>
          <p:spPr bwMode="auto">
            <a:xfrm>
              <a:off x="2573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2" name="Freeform 624"/>
            <p:cNvSpPr>
              <a:spLocks/>
            </p:cNvSpPr>
            <p:nvPr/>
          </p:nvSpPr>
          <p:spPr bwMode="auto">
            <a:xfrm>
              <a:off x="2573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3" name="Freeform 625"/>
            <p:cNvSpPr>
              <a:spLocks/>
            </p:cNvSpPr>
            <p:nvPr/>
          </p:nvSpPr>
          <p:spPr bwMode="auto">
            <a:xfrm>
              <a:off x="3234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4" name="Freeform 626"/>
            <p:cNvSpPr>
              <a:spLocks/>
            </p:cNvSpPr>
            <p:nvPr/>
          </p:nvSpPr>
          <p:spPr bwMode="auto">
            <a:xfrm>
              <a:off x="3234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5" name="Rectangle 627"/>
            <p:cNvSpPr>
              <a:spLocks noChangeArrowheads="1"/>
            </p:cNvSpPr>
            <p:nvPr/>
          </p:nvSpPr>
          <p:spPr bwMode="auto">
            <a:xfrm>
              <a:off x="2573" y="3046"/>
              <a:ext cx="661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6" name="Rectangle 628"/>
            <p:cNvSpPr>
              <a:spLocks noChangeArrowheads="1"/>
            </p:cNvSpPr>
            <p:nvPr/>
          </p:nvSpPr>
          <p:spPr bwMode="auto">
            <a:xfrm>
              <a:off x="2573" y="304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7" name="Freeform 629"/>
            <p:cNvSpPr>
              <a:spLocks/>
            </p:cNvSpPr>
            <p:nvPr/>
          </p:nvSpPr>
          <p:spPr bwMode="auto">
            <a:xfrm>
              <a:off x="2573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8" name="Freeform 630"/>
            <p:cNvSpPr>
              <a:spLocks/>
            </p:cNvSpPr>
            <p:nvPr/>
          </p:nvSpPr>
          <p:spPr bwMode="auto">
            <a:xfrm>
              <a:off x="2573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59" name="Freeform 631"/>
            <p:cNvSpPr>
              <a:spLocks/>
            </p:cNvSpPr>
            <p:nvPr/>
          </p:nvSpPr>
          <p:spPr bwMode="auto">
            <a:xfrm>
              <a:off x="3234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0" name="Freeform 632"/>
            <p:cNvSpPr>
              <a:spLocks/>
            </p:cNvSpPr>
            <p:nvPr/>
          </p:nvSpPr>
          <p:spPr bwMode="auto">
            <a:xfrm>
              <a:off x="3234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1" name="Rectangle 633"/>
            <p:cNvSpPr>
              <a:spLocks noChangeArrowheads="1"/>
            </p:cNvSpPr>
            <p:nvPr/>
          </p:nvSpPr>
          <p:spPr bwMode="auto">
            <a:xfrm>
              <a:off x="2573" y="2706"/>
              <a:ext cx="661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2" name="Rectangle 634"/>
            <p:cNvSpPr>
              <a:spLocks noChangeArrowheads="1"/>
            </p:cNvSpPr>
            <p:nvPr/>
          </p:nvSpPr>
          <p:spPr bwMode="auto">
            <a:xfrm>
              <a:off x="2573" y="270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3" name="Freeform 635"/>
            <p:cNvSpPr>
              <a:spLocks/>
            </p:cNvSpPr>
            <p:nvPr/>
          </p:nvSpPr>
          <p:spPr bwMode="auto">
            <a:xfrm>
              <a:off x="3234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4" name="Freeform 636"/>
            <p:cNvSpPr>
              <a:spLocks/>
            </p:cNvSpPr>
            <p:nvPr/>
          </p:nvSpPr>
          <p:spPr bwMode="auto">
            <a:xfrm>
              <a:off x="3234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5" name="Freeform 637"/>
            <p:cNvSpPr>
              <a:spLocks/>
            </p:cNvSpPr>
            <p:nvPr/>
          </p:nvSpPr>
          <p:spPr bwMode="auto">
            <a:xfrm>
              <a:off x="3896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6" name="Freeform 638"/>
            <p:cNvSpPr>
              <a:spLocks/>
            </p:cNvSpPr>
            <p:nvPr/>
          </p:nvSpPr>
          <p:spPr bwMode="auto">
            <a:xfrm>
              <a:off x="3896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7" name="Rectangle 639"/>
            <p:cNvSpPr>
              <a:spLocks noChangeArrowheads="1"/>
            </p:cNvSpPr>
            <p:nvPr/>
          </p:nvSpPr>
          <p:spPr bwMode="auto">
            <a:xfrm>
              <a:off x="3234" y="3046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8" name="Rectangle 640"/>
            <p:cNvSpPr>
              <a:spLocks noChangeArrowheads="1"/>
            </p:cNvSpPr>
            <p:nvPr/>
          </p:nvSpPr>
          <p:spPr bwMode="auto">
            <a:xfrm>
              <a:off x="3234" y="304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69" name="Freeform 641"/>
            <p:cNvSpPr>
              <a:spLocks/>
            </p:cNvSpPr>
            <p:nvPr/>
          </p:nvSpPr>
          <p:spPr bwMode="auto">
            <a:xfrm>
              <a:off x="2573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0" name="Freeform 642"/>
            <p:cNvSpPr>
              <a:spLocks/>
            </p:cNvSpPr>
            <p:nvPr/>
          </p:nvSpPr>
          <p:spPr bwMode="auto">
            <a:xfrm>
              <a:off x="2573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1" name="Freeform 643"/>
            <p:cNvSpPr>
              <a:spLocks/>
            </p:cNvSpPr>
            <p:nvPr/>
          </p:nvSpPr>
          <p:spPr bwMode="auto">
            <a:xfrm>
              <a:off x="3234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2" name="Freeform 644"/>
            <p:cNvSpPr>
              <a:spLocks/>
            </p:cNvSpPr>
            <p:nvPr/>
          </p:nvSpPr>
          <p:spPr bwMode="auto">
            <a:xfrm>
              <a:off x="3234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3" name="Rectangle 645"/>
            <p:cNvSpPr>
              <a:spLocks noChangeArrowheads="1"/>
            </p:cNvSpPr>
            <p:nvPr/>
          </p:nvSpPr>
          <p:spPr bwMode="auto">
            <a:xfrm>
              <a:off x="2573" y="2367"/>
              <a:ext cx="661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4" name="Rectangle 646"/>
            <p:cNvSpPr>
              <a:spLocks noChangeArrowheads="1"/>
            </p:cNvSpPr>
            <p:nvPr/>
          </p:nvSpPr>
          <p:spPr bwMode="auto">
            <a:xfrm>
              <a:off x="2573" y="236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5" name="Freeform 647"/>
            <p:cNvSpPr>
              <a:spLocks/>
            </p:cNvSpPr>
            <p:nvPr/>
          </p:nvSpPr>
          <p:spPr bwMode="auto">
            <a:xfrm>
              <a:off x="3234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6" name="Freeform 648"/>
            <p:cNvSpPr>
              <a:spLocks/>
            </p:cNvSpPr>
            <p:nvPr/>
          </p:nvSpPr>
          <p:spPr bwMode="auto">
            <a:xfrm>
              <a:off x="3234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7" name="Freeform 649"/>
            <p:cNvSpPr>
              <a:spLocks/>
            </p:cNvSpPr>
            <p:nvPr/>
          </p:nvSpPr>
          <p:spPr bwMode="auto">
            <a:xfrm>
              <a:off x="3896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8" name="Freeform 650"/>
            <p:cNvSpPr>
              <a:spLocks/>
            </p:cNvSpPr>
            <p:nvPr/>
          </p:nvSpPr>
          <p:spPr bwMode="auto">
            <a:xfrm>
              <a:off x="3896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79" name="Rectangle 651"/>
            <p:cNvSpPr>
              <a:spLocks noChangeArrowheads="1"/>
            </p:cNvSpPr>
            <p:nvPr/>
          </p:nvSpPr>
          <p:spPr bwMode="auto">
            <a:xfrm>
              <a:off x="3234" y="270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0" name="Rectangle 652"/>
            <p:cNvSpPr>
              <a:spLocks noChangeArrowheads="1"/>
            </p:cNvSpPr>
            <p:nvPr/>
          </p:nvSpPr>
          <p:spPr bwMode="auto">
            <a:xfrm>
              <a:off x="3234" y="270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1" name="Freeform 653"/>
            <p:cNvSpPr>
              <a:spLocks/>
            </p:cNvSpPr>
            <p:nvPr/>
          </p:nvSpPr>
          <p:spPr bwMode="auto">
            <a:xfrm>
              <a:off x="2573" y="185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2" name="Freeform 654"/>
            <p:cNvSpPr>
              <a:spLocks/>
            </p:cNvSpPr>
            <p:nvPr/>
          </p:nvSpPr>
          <p:spPr bwMode="auto">
            <a:xfrm>
              <a:off x="2573" y="185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3" name="Freeform 655"/>
            <p:cNvSpPr>
              <a:spLocks/>
            </p:cNvSpPr>
            <p:nvPr/>
          </p:nvSpPr>
          <p:spPr bwMode="auto">
            <a:xfrm>
              <a:off x="3234" y="1857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4" name="Freeform 656"/>
            <p:cNvSpPr>
              <a:spLocks/>
            </p:cNvSpPr>
            <p:nvPr/>
          </p:nvSpPr>
          <p:spPr bwMode="auto">
            <a:xfrm>
              <a:off x="3234" y="1857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5" name="Rectangle 657"/>
            <p:cNvSpPr>
              <a:spLocks noChangeArrowheads="1"/>
            </p:cNvSpPr>
            <p:nvPr/>
          </p:nvSpPr>
          <p:spPr bwMode="auto">
            <a:xfrm>
              <a:off x="2573" y="2027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6" name="Rectangle 658"/>
            <p:cNvSpPr>
              <a:spLocks noChangeArrowheads="1"/>
            </p:cNvSpPr>
            <p:nvPr/>
          </p:nvSpPr>
          <p:spPr bwMode="auto">
            <a:xfrm>
              <a:off x="2573" y="2027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7" name="Freeform 659"/>
            <p:cNvSpPr>
              <a:spLocks/>
            </p:cNvSpPr>
            <p:nvPr/>
          </p:nvSpPr>
          <p:spPr bwMode="auto">
            <a:xfrm>
              <a:off x="3234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8" name="Freeform 660"/>
            <p:cNvSpPr>
              <a:spLocks/>
            </p:cNvSpPr>
            <p:nvPr/>
          </p:nvSpPr>
          <p:spPr bwMode="auto">
            <a:xfrm>
              <a:off x="3234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89" name="Freeform 661"/>
            <p:cNvSpPr>
              <a:spLocks/>
            </p:cNvSpPr>
            <p:nvPr/>
          </p:nvSpPr>
          <p:spPr bwMode="auto">
            <a:xfrm>
              <a:off x="3896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0" name="Freeform 662"/>
            <p:cNvSpPr>
              <a:spLocks/>
            </p:cNvSpPr>
            <p:nvPr/>
          </p:nvSpPr>
          <p:spPr bwMode="auto">
            <a:xfrm>
              <a:off x="3896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1" name="Rectangle 663"/>
            <p:cNvSpPr>
              <a:spLocks noChangeArrowheads="1"/>
            </p:cNvSpPr>
            <p:nvPr/>
          </p:nvSpPr>
          <p:spPr bwMode="auto">
            <a:xfrm>
              <a:off x="3234" y="2367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2" name="Rectangle 664"/>
            <p:cNvSpPr>
              <a:spLocks noChangeArrowheads="1"/>
            </p:cNvSpPr>
            <p:nvPr/>
          </p:nvSpPr>
          <p:spPr bwMode="auto">
            <a:xfrm>
              <a:off x="3234" y="236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3" name="Freeform 665"/>
            <p:cNvSpPr>
              <a:spLocks/>
            </p:cNvSpPr>
            <p:nvPr/>
          </p:nvSpPr>
          <p:spPr bwMode="auto">
            <a:xfrm>
              <a:off x="3234" y="185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4" name="Freeform 666"/>
            <p:cNvSpPr>
              <a:spLocks/>
            </p:cNvSpPr>
            <p:nvPr/>
          </p:nvSpPr>
          <p:spPr bwMode="auto">
            <a:xfrm>
              <a:off x="3234" y="185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5" name="Freeform 667"/>
            <p:cNvSpPr>
              <a:spLocks/>
            </p:cNvSpPr>
            <p:nvPr/>
          </p:nvSpPr>
          <p:spPr bwMode="auto">
            <a:xfrm>
              <a:off x="3896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6" name="Freeform 668"/>
            <p:cNvSpPr>
              <a:spLocks/>
            </p:cNvSpPr>
            <p:nvPr/>
          </p:nvSpPr>
          <p:spPr bwMode="auto">
            <a:xfrm>
              <a:off x="3896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7" name="Rectangle 669"/>
            <p:cNvSpPr>
              <a:spLocks noChangeArrowheads="1"/>
            </p:cNvSpPr>
            <p:nvPr/>
          </p:nvSpPr>
          <p:spPr bwMode="auto">
            <a:xfrm>
              <a:off x="3234" y="2027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8" name="Rectangle 670"/>
            <p:cNvSpPr>
              <a:spLocks noChangeArrowheads="1"/>
            </p:cNvSpPr>
            <p:nvPr/>
          </p:nvSpPr>
          <p:spPr bwMode="auto">
            <a:xfrm>
              <a:off x="3234" y="2027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799" name="Freeform 671"/>
            <p:cNvSpPr>
              <a:spLocks/>
            </p:cNvSpPr>
            <p:nvPr/>
          </p:nvSpPr>
          <p:spPr bwMode="auto">
            <a:xfrm>
              <a:off x="3896" y="287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0" name="Freeform 672"/>
            <p:cNvSpPr>
              <a:spLocks/>
            </p:cNvSpPr>
            <p:nvPr/>
          </p:nvSpPr>
          <p:spPr bwMode="auto">
            <a:xfrm>
              <a:off x="3896" y="287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1" name="Freeform 673"/>
            <p:cNvSpPr>
              <a:spLocks/>
            </p:cNvSpPr>
            <p:nvPr/>
          </p:nvSpPr>
          <p:spPr bwMode="auto">
            <a:xfrm>
              <a:off x="4557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2" name="Freeform 674"/>
            <p:cNvSpPr>
              <a:spLocks/>
            </p:cNvSpPr>
            <p:nvPr/>
          </p:nvSpPr>
          <p:spPr bwMode="auto">
            <a:xfrm>
              <a:off x="4557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3" name="Rectangle 675"/>
            <p:cNvSpPr>
              <a:spLocks noChangeArrowheads="1"/>
            </p:cNvSpPr>
            <p:nvPr/>
          </p:nvSpPr>
          <p:spPr bwMode="auto">
            <a:xfrm>
              <a:off x="3896" y="3046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4" name="Rectangle 676"/>
            <p:cNvSpPr>
              <a:spLocks noChangeArrowheads="1"/>
            </p:cNvSpPr>
            <p:nvPr/>
          </p:nvSpPr>
          <p:spPr bwMode="auto">
            <a:xfrm>
              <a:off x="3896" y="304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5" name="Freeform 677"/>
            <p:cNvSpPr>
              <a:spLocks/>
            </p:cNvSpPr>
            <p:nvPr/>
          </p:nvSpPr>
          <p:spPr bwMode="auto">
            <a:xfrm>
              <a:off x="3896" y="253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6" name="Freeform 678"/>
            <p:cNvSpPr>
              <a:spLocks/>
            </p:cNvSpPr>
            <p:nvPr/>
          </p:nvSpPr>
          <p:spPr bwMode="auto">
            <a:xfrm>
              <a:off x="3896" y="253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7" name="Freeform 679"/>
            <p:cNvSpPr>
              <a:spLocks/>
            </p:cNvSpPr>
            <p:nvPr/>
          </p:nvSpPr>
          <p:spPr bwMode="auto">
            <a:xfrm>
              <a:off x="4557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8" name="Freeform 680"/>
            <p:cNvSpPr>
              <a:spLocks/>
            </p:cNvSpPr>
            <p:nvPr/>
          </p:nvSpPr>
          <p:spPr bwMode="auto">
            <a:xfrm>
              <a:off x="4557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09" name="Rectangle 681"/>
            <p:cNvSpPr>
              <a:spLocks noChangeArrowheads="1"/>
            </p:cNvSpPr>
            <p:nvPr/>
          </p:nvSpPr>
          <p:spPr bwMode="auto">
            <a:xfrm>
              <a:off x="3896" y="2706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0" name="Rectangle 682"/>
            <p:cNvSpPr>
              <a:spLocks noChangeArrowheads="1"/>
            </p:cNvSpPr>
            <p:nvPr/>
          </p:nvSpPr>
          <p:spPr bwMode="auto">
            <a:xfrm>
              <a:off x="3896" y="270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1" name="Freeform 683"/>
            <p:cNvSpPr>
              <a:spLocks/>
            </p:cNvSpPr>
            <p:nvPr/>
          </p:nvSpPr>
          <p:spPr bwMode="auto">
            <a:xfrm>
              <a:off x="3896" y="219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2" name="Freeform 684"/>
            <p:cNvSpPr>
              <a:spLocks/>
            </p:cNvSpPr>
            <p:nvPr/>
          </p:nvSpPr>
          <p:spPr bwMode="auto">
            <a:xfrm>
              <a:off x="3896" y="219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3" name="Freeform 685"/>
            <p:cNvSpPr>
              <a:spLocks/>
            </p:cNvSpPr>
            <p:nvPr/>
          </p:nvSpPr>
          <p:spPr bwMode="auto">
            <a:xfrm>
              <a:off x="4557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4" name="Freeform 686"/>
            <p:cNvSpPr>
              <a:spLocks/>
            </p:cNvSpPr>
            <p:nvPr/>
          </p:nvSpPr>
          <p:spPr bwMode="auto">
            <a:xfrm>
              <a:off x="4557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5" name="Rectangle 687"/>
            <p:cNvSpPr>
              <a:spLocks noChangeArrowheads="1"/>
            </p:cNvSpPr>
            <p:nvPr/>
          </p:nvSpPr>
          <p:spPr bwMode="auto">
            <a:xfrm>
              <a:off x="3896" y="2367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6" name="Rectangle 688"/>
            <p:cNvSpPr>
              <a:spLocks noChangeArrowheads="1"/>
            </p:cNvSpPr>
            <p:nvPr/>
          </p:nvSpPr>
          <p:spPr bwMode="auto">
            <a:xfrm>
              <a:off x="3896" y="236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7" name="Freeform 689"/>
            <p:cNvSpPr>
              <a:spLocks/>
            </p:cNvSpPr>
            <p:nvPr/>
          </p:nvSpPr>
          <p:spPr bwMode="auto">
            <a:xfrm>
              <a:off x="3896" y="185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8" name="Freeform 690"/>
            <p:cNvSpPr>
              <a:spLocks/>
            </p:cNvSpPr>
            <p:nvPr/>
          </p:nvSpPr>
          <p:spPr bwMode="auto">
            <a:xfrm>
              <a:off x="3896" y="185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19" name="Freeform 691"/>
            <p:cNvSpPr>
              <a:spLocks/>
            </p:cNvSpPr>
            <p:nvPr/>
          </p:nvSpPr>
          <p:spPr bwMode="auto">
            <a:xfrm>
              <a:off x="4557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0" name="Freeform 692"/>
            <p:cNvSpPr>
              <a:spLocks/>
            </p:cNvSpPr>
            <p:nvPr/>
          </p:nvSpPr>
          <p:spPr bwMode="auto">
            <a:xfrm>
              <a:off x="4557" y="1857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1" name="Rectangle 693"/>
            <p:cNvSpPr>
              <a:spLocks noChangeArrowheads="1"/>
            </p:cNvSpPr>
            <p:nvPr/>
          </p:nvSpPr>
          <p:spPr bwMode="auto">
            <a:xfrm>
              <a:off x="3896" y="2027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2" name="Rectangle 694"/>
            <p:cNvSpPr>
              <a:spLocks noChangeArrowheads="1"/>
            </p:cNvSpPr>
            <p:nvPr/>
          </p:nvSpPr>
          <p:spPr bwMode="auto">
            <a:xfrm>
              <a:off x="3896" y="2027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3" name="Freeform 695"/>
            <p:cNvSpPr>
              <a:spLocks/>
            </p:cNvSpPr>
            <p:nvPr/>
          </p:nvSpPr>
          <p:spPr bwMode="auto">
            <a:xfrm>
              <a:off x="1117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4" name="Freeform 696"/>
            <p:cNvSpPr>
              <a:spLocks/>
            </p:cNvSpPr>
            <p:nvPr/>
          </p:nvSpPr>
          <p:spPr bwMode="auto">
            <a:xfrm>
              <a:off x="1117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5" name="Freeform 697"/>
            <p:cNvSpPr>
              <a:spLocks/>
            </p:cNvSpPr>
            <p:nvPr/>
          </p:nvSpPr>
          <p:spPr bwMode="auto">
            <a:xfrm>
              <a:off x="1779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6" name="Freeform 698"/>
            <p:cNvSpPr>
              <a:spLocks/>
            </p:cNvSpPr>
            <p:nvPr/>
          </p:nvSpPr>
          <p:spPr bwMode="auto">
            <a:xfrm>
              <a:off x="1779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7" name="Rectangle 699"/>
            <p:cNvSpPr>
              <a:spLocks noChangeArrowheads="1"/>
            </p:cNvSpPr>
            <p:nvPr/>
          </p:nvSpPr>
          <p:spPr bwMode="auto">
            <a:xfrm>
              <a:off x="1117" y="3216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8" name="Rectangle 700"/>
            <p:cNvSpPr>
              <a:spLocks noChangeArrowheads="1"/>
            </p:cNvSpPr>
            <p:nvPr/>
          </p:nvSpPr>
          <p:spPr bwMode="auto">
            <a:xfrm>
              <a:off x="1117" y="321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29" name="Freeform 701"/>
            <p:cNvSpPr>
              <a:spLocks/>
            </p:cNvSpPr>
            <p:nvPr/>
          </p:nvSpPr>
          <p:spPr bwMode="auto">
            <a:xfrm>
              <a:off x="1117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0" name="Freeform 702"/>
            <p:cNvSpPr>
              <a:spLocks/>
            </p:cNvSpPr>
            <p:nvPr/>
          </p:nvSpPr>
          <p:spPr bwMode="auto">
            <a:xfrm>
              <a:off x="1117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1" name="Freeform 703"/>
            <p:cNvSpPr>
              <a:spLocks/>
            </p:cNvSpPr>
            <p:nvPr/>
          </p:nvSpPr>
          <p:spPr bwMode="auto">
            <a:xfrm>
              <a:off x="1779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2" name="Freeform 704"/>
            <p:cNvSpPr>
              <a:spLocks/>
            </p:cNvSpPr>
            <p:nvPr/>
          </p:nvSpPr>
          <p:spPr bwMode="auto">
            <a:xfrm>
              <a:off x="1779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3" name="Rectangle 705"/>
            <p:cNvSpPr>
              <a:spLocks noChangeArrowheads="1"/>
            </p:cNvSpPr>
            <p:nvPr/>
          </p:nvSpPr>
          <p:spPr bwMode="auto">
            <a:xfrm>
              <a:off x="1117" y="287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4" name="Rectangle 706"/>
            <p:cNvSpPr>
              <a:spLocks noChangeArrowheads="1"/>
            </p:cNvSpPr>
            <p:nvPr/>
          </p:nvSpPr>
          <p:spPr bwMode="auto">
            <a:xfrm>
              <a:off x="1117" y="287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5" name="Freeform 707"/>
            <p:cNvSpPr>
              <a:spLocks/>
            </p:cNvSpPr>
            <p:nvPr/>
          </p:nvSpPr>
          <p:spPr bwMode="auto">
            <a:xfrm>
              <a:off x="1779" y="304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6" name="Freeform 708"/>
            <p:cNvSpPr>
              <a:spLocks/>
            </p:cNvSpPr>
            <p:nvPr/>
          </p:nvSpPr>
          <p:spPr bwMode="auto">
            <a:xfrm>
              <a:off x="1779" y="304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7" name="Freeform 709"/>
            <p:cNvSpPr>
              <a:spLocks/>
            </p:cNvSpPr>
            <p:nvPr/>
          </p:nvSpPr>
          <p:spPr bwMode="auto">
            <a:xfrm>
              <a:off x="2440" y="3046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8" name="Freeform 710"/>
            <p:cNvSpPr>
              <a:spLocks/>
            </p:cNvSpPr>
            <p:nvPr/>
          </p:nvSpPr>
          <p:spPr bwMode="auto">
            <a:xfrm>
              <a:off x="2440" y="3046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39" name="Rectangle 711"/>
            <p:cNvSpPr>
              <a:spLocks noChangeArrowheads="1"/>
            </p:cNvSpPr>
            <p:nvPr/>
          </p:nvSpPr>
          <p:spPr bwMode="auto">
            <a:xfrm>
              <a:off x="1779" y="3216"/>
              <a:ext cx="661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0" name="Rectangle 712"/>
            <p:cNvSpPr>
              <a:spLocks noChangeArrowheads="1"/>
            </p:cNvSpPr>
            <p:nvPr/>
          </p:nvSpPr>
          <p:spPr bwMode="auto">
            <a:xfrm>
              <a:off x="1779" y="321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1" name="Freeform 713"/>
            <p:cNvSpPr>
              <a:spLocks/>
            </p:cNvSpPr>
            <p:nvPr/>
          </p:nvSpPr>
          <p:spPr bwMode="auto">
            <a:xfrm>
              <a:off x="1117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2" name="Freeform 714"/>
            <p:cNvSpPr>
              <a:spLocks/>
            </p:cNvSpPr>
            <p:nvPr/>
          </p:nvSpPr>
          <p:spPr bwMode="auto">
            <a:xfrm>
              <a:off x="1117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3" name="Freeform 715"/>
            <p:cNvSpPr>
              <a:spLocks/>
            </p:cNvSpPr>
            <p:nvPr/>
          </p:nvSpPr>
          <p:spPr bwMode="auto">
            <a:xfrm>
              <a:off x="1779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4" name="Freeform 716"/>
            <p:cNvSpPr>
              <a:spLocks/>
            </p:cNvSpPr>
            <p:nvPr/>
          </p:nvSpPr>
          <p:spPr bwMode="auto">
            <a:xfrm>
              <a:off x="1779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5" name="Rectangle 717"/>
            <p:cNvSpPr>
              <a:spLocks noChangeArrowheads="1"/>
            </p:cNvSpPr>
            <p:nvPr/>
          </p:nvSpPr>
          <p:spPr bwMode="auto">
            <a:xfrm>
              <a:off x="1117" y="253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6" name="Rectangle 718"/>
            <p:cNvSpPr>
              <a:spLocks noChangeArrowheads="1"/>
            </p:cNvSpPr>
            <p:nvPr/>
          </p:nvSpPr>
          <p:spPr bwMode="auto">
            <a:xfrm>
              <a:off x="1117" y="253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7" name="Freeform 719"/>
            <p:cNvSpPr>
              <a:spLocks/>
            </p:cNvSpPr>
            <p:nvPr/>
          </p:nvSpPr>
          <p:spPr bwMode="auto">
            <a:xfrm>
              <a:off x="1779" y="270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8" name="Freeform 720"/>
            <p:cNvSpPr>
              <a:spLocks/>
            </p:cNvSpPr>
            <p:nvPr/>
          </p:nvSpPr>
          <p:spPr bwMode="auto">
            <a:xfrm>
              <a:off x="1779" y="270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49" name="Freeform 721"/>
            <p:cNvSpPr>
              <a:spLocks/>
            </p:cNvSpPr>
            <p:nvPr/>
          </p:nvSpPr>
          <p:spPr bwMode="auto">
            <a:xfrm>
              <a:off x="2440" y="270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0" name="Freeform 722"/>
            <p:cNvSpPr>
              <a:spLocks/>
            </p:cNvSpPr>
            <p:nvPr/>
          </p:nvSpPr>
          <p:spPr bwMode="auto">
            <a:xfrm>
              <a:off x="2440" y="270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1" name="Rectangle 723"/>
            <p:cNvSpPr>
              <a:spLocks noChangeArrowheads="1"/>
            </p:cNvSpPr>
            <p:nvPr/>
          </p:nvSpPr>
          <p:spPr bwMode="auto">
            <a:xfrm>
              <a:off x="1779" y="2876"/>
              <a:ext cx="661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2" name="Rectangle 724"/>
            <p:cNvSpPr>
              <a:spLocks noChangeArrowheads="1"/>
            </p:cNvSpPr>
            <p:nvPr/>
          </p:nvSpPr>
          <p:spPr bwMode="auto">
            <a:xfrm>
              <a:off x="1779" y="287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3" name="Freeform 725"/>
            <p:cNvSpPr>
              <a:spLocks/>
            </p:cNvSpPr>
            <p:nvPr/>
          </p:nvSpPr>
          <p:spPr bwMode="auto">
            <a:xfrm>
              <a:off x="1117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4" name="Freeform 726"/>
            <p:cNvSpPr>
              <a:spLocks/>
            </p:cNvSpPr>
            <p:nvPr/>
          </p:nvSpPr>
          <p:spPr bwMode="auto">
            <a:xfrm>
              <a:off x="1117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chemeClr val="bg1"/>
            </a:solidFill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5" name="Freeform 727"/>
            <p:cNvSpPr>
              <a:spLocks/>
            </p:cNvSpPr>
            <p:nvPr/>
          </p:nvSpPr>
          <p:spPr bwMode="auto">
            <a:xfrm>
              <a:off x="1779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6" name="Freeform 728"/>
            <p:cNvSpPr>
              <a:spLocks/>
            </p:cNvSpPr>
            <p:nvPr/>
          </p:nvSpPr>
          <p:spPr bwMode="auto">
            <a:xfrm>
              <a:off x="1779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7" name="Rectangle 729"/>
            <p:cNvSpPr>
              <a:spLocks noChangeArrowheads="1"/>
            </p:cNvSpPr>
            <p:nvPr/>
          </p:nvSpPr>
          <p:spPr bwMode="auto">
            <a:xfrm>
              <a:off x="1117" y="2197"/>
              <a:ext cx="662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8" name="Rectangle 730"/>
            <p:cNvSpPr>
              <a:spLocks noChangeArrowheads="1"/>
            </p:cNvSpPr>
            <p:nvPr/>
          </p:nvSpPr>
          <p:spPr bwMode="auto">
            <a:xfrm>
              <a:off x="1117" y="219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59" name="Freeform 731"/>
            <p:cNvSpPr>
              <a:spLocks/>
            </p:cNvSpPr>
            <p:nvPr/>
          </p:nvSpPr>
          <p:spPr bwMode="auto">
            <a:xfrm>
              <a:off x="1779" y="2367"/>
              <a:ext cx="794" cy="169"/>
            </a:xfrm>
            <a:custGeom>
              <a:avLst/>
              <a:gdLst>
                <a:gd name="T0" fmla="*/ 661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1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6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0" name="Freeform 732"/>
            <p:cNvSpPr>
              <a:spLocks/>
            </p:cNvSpPr>
            <p:nvPr/>
          </p:nvSpPr>
          <p:spPr bwMode="auto">
            <a:xfrm>
              <a:off x="1779" y="2367"/>
              <a:ext cx="794" cy="169"/>
            </a:xfrm>
            <a:custGeom>
              <a:avLst/>
              <a:gdLst>
                <a:gd name="T0" fmla="*/ 661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1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1" name="Freeform 733"/>
            <p:cNvSpPr>
              <a:spLocks/>
            </p:cNvSpPr>
            <p:nvPr/>
          </p:nvSpPr>
          <p:spPr bwMode="auto">
            <a:xfrm>
              <a:off x="2440" y="236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69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2" name="Freeform 734"/>
            <p:cNvSpPr>
              <a:spLocks/>
            </p:cNvSpPr>
            <p:nvPr/>
          </p:nvSpPr>
          <p:spPr bwMode="auto">
            <a:xfrm>
              <a:off x="2440" y="236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69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3" name="Rectangle 735"/>
            <p:cNvSpPr>
              <a:spLocks noChangeArrowheads="1"/>
            </p:cNvSpPr>
            <p:nvPr/>
          </p:nvSpPr>
          <p:spPr bwMode="auto">
            <a:xfrm>
              <a:off x="1779" y="2536"/>
              <a:ext cx="661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4" name="Rectangle 736"/>
            <p:cNvSpPr>
              <a:spLocks noChangeArrowheads="1"/>
            </p:cNvSpPr>
            <p:nvPr/>
          </p:nvSpPr>
          <p:spPr bwMode="auto">
            <a:xfrm>
              <a:off x="1779" y="253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5" name="Freeform 737"/>
            <p:cNvSpPr>
              <a:spLocks/>
            </p:cNvSpPr>
            <p:nvPr/>
          </p:nvSpPr>
          <p:spPr bwMode="auto">
            <a:xfrm>
              <a:off x="1779" y="202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6" name="Freeform 738"/>
            <p:cNvSpPr>
              <a:spLocks/>
            </p:cNvSpPr>
            <p:nvPr/>
          </p:nvSpPr>
          <p:spPr bwMode="auto">
            <a:xfrm>
              <a:off x="1779" y="202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7" name="Freeform 739"/>
            <p:cNvSpPr>
              <a:spLocks/>
            </p:cNvSpPr>
            <p:nvPr/>
          </p:nvSpPr>
          <p:spPr bwMode="auto">
            <a:xfrm>
              <a:off x="2440" y="2027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8" name="Freeform 740"/>
            <p:cNvSpPr>
              <a:spLocks/>
            </p:cNvSpPr>
            <p:nvPr/>
          </p:nvSpPr>
          <p:spPr bwMode="auto">
            <a:xfrm>
              <a:off x="2440" y="2027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69" name="Rectangle 741"/>
            <p:cNvSpPr>
              <a:spLocks noChangeArrowheads="1"/>
            </p:cNvSpPr>
            <p:nvPr/>
          </p:nvSpPr>
          <p:spPr bwMode="auto">
            <a:xfrm>
              <a:off x="1779" y="2197"/>
              <a:ext cx="661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0" name="Rectangle 742"/>
            <p:cNvSpPr>
              <a:spLocks noChangeArrowheads="1"/>
            </p:cNvSpPr>
            <p:nvPr/>
          </p:nvSpPr>
          <p:spPr bwMode="auto">
            <a:xfrm>
              <a:off x="1779" y="219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1" name="Freeform 743"/>
            <p:cNvSpPr>
              <a:spLocks/>
            </p:cNvSpPr>
            <p:nvPr/>
          </p:nvSpPr>
          <p:spPr bwMode="auto">
            <a:xfrm>
              <a:off x="2440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2" name="Freeform 744"/>
            <p:cNvSpPr>
              <a:spLocks/>
            </p:cNvSpPr>
            <p:nvPr/>
          </p:nvSpPr>
          <p:spPr bwMode="auto">
            <a:xfrm>
              <a:off x="2440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3" name="Freeform 745"/>
            <p:cNvSpPr>
              <a:spLocks/>
            </p:cNvSpPr>
            <p:nvPr/>
          </p:nvSpPr>
          <p:spPr bwMode="auto">
            <a:xfrm>
              <a:off x="3102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4" name="Freeform 746"/>
            <p:cNvSpPr>
              <a:spLocks/>
            </p:cNvSpPr>
            <p:nvPr/>
          </p:nvSpPr>
          <p:spPr bwMode="auto">
            <a:xfrm>
              <a:off x="3102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5" name="Rectangle 747"/>
            <p:cNvSpPr>
              <a:spLocks noChangeArrowheads="1"/>
            </p:cNvSpPr>
            <p:nvPr/>
          </p:nvSpPr>
          <p:spPr bwMode="auto">
            <a:xfrm>
              <a:off x="2440" y="3216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6" name="Rectangle 748"/>
            <p:cNvSpPr>
              <a:spLocks noChangeArrowheads="1"/>
            </p:cNvSpPr>
            <p:nvPr/>
          </p:nvSpPr>
          <p:spPr bwMode="auto">
            <a:xfrm>
              <a:off x="2440" y="321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7" name="Freeform 749"/>
            <p:cNvSpPr>
              <a:spLocks/>
            </p:cNvSpPr>
            <p:nvPr/>
          </p:nvSpPr>
          <p:spPr bwMode="auto">
            <a:xfrm>
              <a:off x="2440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8" name="Freeform 750"/>
            <p:cNvSpPr>
              <a:spLocks/>
            </p:cNvSpPr>
            <p:nvPr/>
          </p:nvSpPr>
          <p:spPr bwMode="auto">
            <a:xfrm>
              <a:off x="2440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79" name="Freeform 751"/>
            <p:cNvSpPr>
              <a:spLocks/>
            </p:cNvSpPr>
            <p:nvPr/>
          </p:nvSpPr>
          <p:spPr bwMode="auto">
            <a:xfrm>
              <a:off x="3102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0" name="Freeform 752"/>
            <p:cNvSpPr>
              <a:spLocks/>
            </p:cNvSpPr>
            <p:nvPr/>
          </p:nvSpPr>
          <p:spPr bwMode="auto">
            <a:xfrm>
              <a:off x="3102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1" name="Rectangle 753"/>
            <p:cNvSpPr>
              <a:spLocks noChangeArrowheads="1"/>
            </p:cNvSpPr>
            <p:nvPr/>
          </p:nvSpPr>
          <p:spPr bwMode="auto">
            <a:xfrm>
              <a:off x="2440" y="287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2" name="Rectangle 754"/>
            <p:cNvSpPr>
              <a:spLocks noChangeArrowheads="1"/>
            </p:cNvSpPr>
            <p:nvPr/>
          </p:nvSpPr>
          <p:spPr bwMode="auto">
            <a:xfrm>
              <a:off x="2440" y="287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3" name="Freeform 755"/>
            <p:cNvSpPr>
              <a:spLocks/>
            </p:cNvSpPr>
            <p:nvPr/>
          </p:nvSpPr>
          <p:spPr bwMode="auto">
            <a:xfrm>
              <a:off x="3102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4" name="Freeform 756"/>
            <p:cNvSpPr>
              <a:spLocks/>
            </p:cNvSpPr>
            <p:nvPr/>
          </p:nvSpPr>
          <p:spPr bwMode="auto">
            <a:xfrm>
              <a:off x="3102" y="304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5" name="Freeform 757"/>
            <p:cNvSpPr>
              <a:spLocks/>
            </p:cNvSpPr>
            <p:nvPr/>
          </p:nvSpPr>
          <p:spPr bwMode="auto">
            <a:xfrm>
              <a:off x="3764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6" name="Freeform 758"/>
            <p:cNvSpPr>
              <a:spLocks/>
            </p:cNvSpPr>
            <p:nvPr/>
          </p:nvSpPr>
          <p:spPr bwMode="auto">
            <a:xfrm>
              <a:off x="3764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7" name="Rectangle 759"/>
            <p:cNvSpPr>
              <a:spLocks noChangeArrowheads="1"/>
            </p:cNvSpPr>
            <p:nvPr/>
          </p:nvSpPr>
          <p:spPr bwMode="auto">
            <a:xfrm>
              <a:off x="3102" y="3216"/>
              <a:ext cx="662" cy="339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8" name="Rectangle 760"/>
            <p:cNvSpPr>
              <a:spLocks noChangeArrowheads="1"/>
            </p:cNvSpPr>
            <p:nvPr/>
          </p:nvSpPr>
          <p:spPr bwMode="auto">
            <a:xfrm>
              <a:off x="3102" y="321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89" name="Freeform 761"/>
            <p:cNvSpPr>
              <a:spLocks/>
            </p:cNvSpPr>
            <p:nvPr/>
          </p:nvSpPr>
          <p:spPr bwMode="auto">
            <a:xfrm>
              <a:off x="2440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0" name="Freeform 762"/>
            <p:cNvSpPr>
              <a:spLocks/>
            </p:cNvSpPr>
            <p:nvPr/>
          </p:nvSpPr>
          <p:spPr bwMode="auto">
            <a:xfrm>
              <a:off x="2440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1" name="Freeform 763"/>
            <p:cNvSpPr>
              <a:spLocks/>
            </p:cNvSpPr>
            <p:nvPr/>
          </p:nvSpPr>
          <p:spPr bwMode="auto">
            <a:xfrm>
              <a:off x="3102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2" name="Freeform 764"/>
            <p:cNvSpPr>
              <a:spLocks/>
            </p:cNvSpPr>
            <p:nvPr/>
          </p:nvSpPr>
          <p:spPr bwMode="auto">
            <a:xfrm>
              <a:off x="3102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3" name="Rectangle 765"/>
            <p:cNvSpPr>
              <a:spLocks noChangeArrowheads="1"/>
            </p:cNvSpPr>
            <p:nvPr/>
          </p:nvSpPr>
          <p:spPr bwMode="auto">
            <a:xfrm>
              <a:off x="2440" y="253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4" name="Rectangle 766"/>
            <p:cNvSpPr>
              <a:spLocks noChangeArrowheads="1"/>
            </p:cNvSpPr>
            <p:nvPr/>
          </p:nvSpPr>
          <p:spPr bwMode="auto">
            <a:xfrm>
              <a:off x="2440" y="253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5" name="Freeform 767"/>
            <p:cNvSpPr>
              <a:spLocks/>
            </p:cNvSpPr>
            <p:nvPr/>
          </p:nvSpPr>
          <p:spPr bwMode="auto">
            <a:xfrm>
              <a:off x="3102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6" name="Freeform 768"/>
            <p:cNvSpPr>
              <a:spLocks/>
            </p:cNvSpPr>
            <p:nvPr/>
          </p:nvSpPr>
          <p:spPr bwMode="auto">
            <a:xfrm>
              <a:off x="3102" y="270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7" name="Freeform 769"/>
            <p:cNvSpPr>
              <a:spLocks/>
            </p:cNvSpPr>
            <p:nvPr/>
          </p:nvSpPr>
          <p:spPr bwMode="auto">
            <a:xfrm>
              <a:off x="3764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8" name="Freeform 770"/>
            <p:cNvSpPr>
              <a:spLocks/>
            </p:cNvSpPr>
            <p:nvPr/>
          </p:nvSpPr>
          <p:spPr bwMode="auto">
            <a:xfrm>
              <a:off x="3764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899" name="Rectangle 771"/>
            <p:cNvSpPr>
              <a:spLocks noChangeArrowheads="1"/>
            </p:cNvSpPr>
            <p:nvPr/>
          </p:nvSpPr>
          <p:spPr bwMode="auto">
            <a:xfrm>
              <a:off x="3102" y="287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0" name="Rectangle 772"/>
            <p:cNvSpPr>
              <a:spLocks noChangeArrowheads="1"/>
            </p:cNvSpPr>
            <p:nvPr/>
          </p:nvSpPr>
          <p:spPr bwMode="auto">
            <a:xfrm>
              <a:off x="3102" y="287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1" name="Freeform 773"/>
            <p:cNvSpPr>
              <a:spLocks/>
            </p:cNvSpPr>
            <p:nvPr/>
          </p:nvSpPr>
          <p:spPr bwMode="auto">
            <a:xfrm>
              <a:off x="2440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2" name="Freeform 774"/>
            <p:cNvSpPr>
              <a:spLocks/>
            </p:cNvSpPr>
            <p:nvPr/>
          </p:nvSpPr>
          <p:spPr bwMode="auto">
            <a:xfrm>
              <a:off x="2440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4" name="Freeform 776"/>
            <p:cNvSpPr>
              <a:spLocks/>
            </p:cNvSpPr>
            <p:nvPr/>
          </p:nvSpPr>
          <p:spPr bwMode="auto">
            <a:xfrm>
              <a:off x="3102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5" name="Freeform 777"/>
            <p:cNvSpPr>
              <a:spLocks/>
            </p:cNvSpPr>
            <p:nvPr/>
          </p:nvSpPr>
          <p:spPr bwMode="auto">
            <a:xfrm>
              <a:off x="3102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6" name="Rectangle 778"/>
            <p:cNvSpPr>
              <a:spLocks noChangeArrowheads="1"/>
            </p:cNvSpPr>
            <p:nvPr/>
          </p:nvSpPr>
          <p:spPr bwMode="auto">
            <a:xfrm>
              <a:off x="2440" y="2197"/>
              <a:ext cx="662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7" name="Rectangle 779"/>
            <p:cNvSpPr>
              <a:spLocks noChangeArrowheads="1"/>
            </p:cNvSpPr>
            <p:nvPr/>
          </p:nvSpPr>
          <p:spPr bwMode="auto">
            <a:xfrm>
              <a:off x="2440" y="219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8" name="Freeform 780"/>
            <p:cNvSpPr>
              <a:spLocks/>
            </p:cNvSpPr>
            <p:nvPr/>
          </p:nvSpPr>
          <p:spPr bwMode="auto">
            <a:xfrm>
              <a:off x="3102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09" name="Freeform 781"/>
            <p:cNvSpPr>
              <a:spLocks/>
            </p:cNvSpPr>
            <p:nvPr/>
          </p:nvSpPr>
          <p:spPr bwMode="auto">
            <a:xfrm>
              <a:off x="3102" y="2367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0" name="Freeform 782"/>
            <p:cNvSpPr>
              <a:spLocks/>
            </p:cNvSpPr>
            <p:nvPr/>
          </p:nvSpPr>
          <p:spPr bwMode="auto">
            <a:xfrm>
              <a:off x="3764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B0C5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1" name="Freeform 783"/>
            <p:cNvSpPr>
              <a:spLocks/>
            </p:cNvSpPr>
            <p:nvPr/>
          </p:nvSpPr>
          <p:spPr bwMode="auto">
            <a:xfrm>
              <a:off x="3764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2" name="Rectangle 784"/>
            <p:cNvSpPr>
              <a:spLocks noChangeArrowheads="1"/>
            </p:cNvSpPr>
            <p:nvPr/>
          </p:nvSpPr>
          <p:spPr bwMode="auto">
            <a:xfrm>
              <a:off x="3102" y="2536"/>
              <a:ext cx="662" cy="340"/>
            </a:xfrm>
            <a:prstGeom prst="rect">
              <a:avLst/>
            </a:prstGeom>
            <a:solidFill>
              <a:srgbClr val="E8EE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3" name="Rectangle 785"/>
            <p:cNvSpPr>
              <a:spLocks noChangeArrowheads="1"/>
            </p:cNvSpPr>
            <p:nvPr/>
          </p:nvSpPr>
          <p:spPr bwMode="auto">
            <a:xfrm>
              <a:off x="3102" y="253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4" name="Freeform 786"/>
            <p:cNvSpPr>
              <a:spLocks/>
            </p:cNvSpPr>
            <p:nvPr/>
          </p:nvSpPr>
          <p:spPr bwMode="auto">
            <a:xfrm>
              <a:off x="3102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5" name="Freeform 787"/>
            <p:cNvSpPr>
              <a:spLocks/>
            </p:cNvSpPr>
            <p:nvPr/>
          </p:nvSpPr>
          <p:spPr bwMode="auto">
            <a:xfrm>
              <a:off x="3102" y="202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6" name="Freeform 788"/>
            <p:cNvSpPr>
              <a:spLocks/>
            </p:cNvSpPr>
            <p:nvPr/>
          </p:nvSpPr>
          <p:spPr bwMode="auto">
            <a:xfrm>
              <a:off x="3764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7" name="Freeform 789"/>
            <p:cNvSpPr>
              <a:spLocks/>
            </p:cNvSpPr>
            <p:nvPr/>
          </p:nvSpPr>
          <p:spPr bwMode="auto">
            <a:xfrm>
              <a:off x="3764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8" name="Rectangle 790"/>
            <p:cNvSpPr>
              <a:spLocks noChangeArrowheads="1"/>
            </p:cNvSpPr>
            <p:nvPr/>
          </p:nvSpPr>
          <p:spPr bwMode="auto">
            <a:xfrm>
              <a:off x="3102" y="2197"/>
              <a:ext cx="662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19" name="Rectangle 791"/>
            <p:cNvSpPr>
              <a:spLocks noChangeArrowheads="1"/>
            </p:cNvSpPr>
            <p:nvPr/>
          </p:nvSpPr>
          <p:spPr bwMode="auto">
            <a:xfrm>
              <a:off x="3102" y="219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0" name="Freeform 792"/>
            <p:cNvSpPr>
              <a:spLocks/>
            </p:cNvSpPr>
            <p:nvPr/>
          </p:nvSpPr>
          <p:spPr bwMode="auto">
            <a:xfrm>
              <a:off x="3764" y="304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1" name="Freeform 793"/>
            <p:cNvSpPr>
              <a:spLocks/>
            </p:cNvSpPr>
            <p:nvPr/>
          </p:nvSpPr>
          <p:spPr bwMode="auto">
            <a:xfrm>
              <a:off x="3764" y="304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2" name="Freeform 794"/>
            <p:cNvSpPr>
              <a:spLocks/>
            </p:cNvSpPr>
            <p:nvPr/>
          </p:nvSpPr>
          <p:spPr bwMode="auto">
            <a:xfrm>
              <a:off x="4425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3" name="Freeform 795"/>
            <p:cNvSpPr>
              <a:spLocks/>
            </p:cNvSpPr>
            <p:nvPr/>
          </p:nvSpPr>
          <p:spPr bwMode="auto">
            <a:xfrm>
              <a:off x="4425" y="304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4" name="Rectangle 796"/>
            <p:cNvSpPr>
              <a:spLocks noChangeArrowheads="1"/>
            </p:cNvSpPr>
            <p:nvPr/>
          </p:nvSpPr>
          <p:spPr bwMode="auto">
            <a:xfrm>
              <a:off x="3764" y="3216"/>
              <a:ext cx="661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5" name="Rectangle 797"/>
            <p:cNvSpPr>
              <a:spLocks noChangeArrowheads="1"/>
            </p:cNvSpPr>
            <p:nvPr/>
          </p:nvSpPr>
          <p:spPr bwMode="auto">
            <a:xfrm>
              <a:off x="3764" y="321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6" name="Freeform 798"/>
            <p:cNvSpPr>
              <a:spLocks/>
            </p:cNvSpPr>
            <p:nvPr/>
          </p:nvSpPr>
          <p:spPr bwMode="auto">
            <a:xfrm>
              <a:off x="3764" y="270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7" name="Freeform 799"/>
            <p:cNvSpPr>
              <a:spLocks/>
            </p:cNvSpPr>
            <p:nvPr/>
          </p:nvSpPr>
          <p:spPr bwMode="auto">
            <a:xfrm>
              <a:off x="3764" y="270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8" name="Freeform 800"/>
            <p:cNvSpPr>
              <a:spLocks/>
            </p:cNvSpPr>
            <p:nvPr/>
          </p:nvSpPr>
          <p:spPr bwMode="auto">
            <a:xfrm>
              <a:off x="4425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29" name="Freeform 801"/>
            <p:cNvSpPr>
              <a:spLocks/>
            </p:cNvSpPr>
            <p:nvPr/>
          </p:nvSpPr>
          <p:spPr bwMode="auto">
            <a:xfrm>
              <a:off x="4425" y="270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0" name="Rectangle 802"/>
            <p:cNvSpPr>
              <a:spLocks noChangeArrowheads="1"/>
            </p:cNvSpPr>
            <p:nvPr/>
          </p:nvSpPr>
          <p:spPr bwMode="auto">
            <a:xfrm>
              <a:off x="3764" y="2876"/>
              <a:ext cx="661" cy="34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1" name="Rectangle 803"/>
            <p:cNvSpPr>
              <a:spLocks noChangeArrowheads="1"/>
            </p:cNvSpPr>
            <p:nvPr/>
          </p:nvSpPr>
          <p:spPr bwMode="auto">
            <a:xfrm>
              <a:off x="3764" y="287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2" name="Freeform 804"/>
            <p:cNvSpPr>
              <a:spLocks/>
            </p:cNvSpPr>
            <p:nvPr/>
          </p:nvSpPr>
          <p:spPr bwMode="auto">
            <a:xfrm>
              <a:off x="3764" y="2367"/>
              <a:ext cx="793" cy="169"/>
            </a:xfrm>
            <a:custGeom>
              <a:avLst/>
              <a:gdLst>
                <a:gd name="T0" fmla="*/ 661 w 793"/>
                <a:gd name="T1" fmla="*/ 169 h 169"/>
                <a:gd name="T2" fmla="*/ 0 w 793"/>
                <a:gd name="T3" fmla="*/ 169 h 169"/>
                <a:gd name="T4" fmla="*/ 132 w 793"/>
                <a:gd name="T5" fmla="*/ 0 h 169"/>
                <a:gd name="T6" fmla="*/ 793 w 793"/>
                <a:gd name="T7" fmla="*/ 0 h 169"/>
                <a:gd name="T8" fmla="*/ 661 w 793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69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3" name="Freeform 805"/>
            <p:cNvSpPr>
              <a:spLocks/>
            </p:cNvSpPr>
            <p:nvPr/>
          </p:nvSpPr>
          <p:spPr bwMode="auto">
            <a:xfrm>
              <a:off x="3764" y="2367"/>
              <a:ext cx="793" cy="169"/>
            </a:xfrm>
            <a:custGeom>
              <a:avLst/>
              <a:gdLst>
                <a:gd name="T0" fmla="*/ 661 w 793"/>
                <a:gd name="T1" fmla="*/ 169 h 169"/>
                <a:gd name="T2" fmla="*/ 0 w 793"/>
                <a:gd name="T3" fmla="*/ 169 h 169"/>
                <a:gd name="T4" fmla="*/ 132 w 793"/>
                <a:gd name="T5" fmla="*/ 0 h 169"/>
                <a:gd name="T6" fmla="*/ 793 w 793"/>
                <a:gd name="T7" fmla="*/ 0 h 169"/>
                <a:gd name="T8" fmla="*/ 661 w 793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4" name="Freeform 806"/>
            <p:cNvSpPr>
              <a:spLocks/>
            </p:cNvSpPr>
            <p:nvPr/>
          </p:nvSpPr>
          <p:spPr bwMode="auto">
            <a:xfrm>
              <a:off x="4425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5" name="Freeform 807"/>
            <p:cNvSpPr>
              <a:spLocks/>
            </p:cNvSpPr>
            <p:nvPr/>
          </p:nvSpPr>
          <p:spPr bwMode="auto">
            <a:xfrm>
              <a:off x="4425" y="236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6" name="Rectangle 808"/>
            <p:cNvSpPr>
              <a:spLocks noChangeArrowheads="1"/>
            </p:cNvSpPr>
            <p:nvPr/>
          </p:nvSpPr>
          <p:spPr bwMode="auto">
            <a:xfrm>
              <a:off x="3764" y="2536"/>
              <a:ext cx="661" cy="340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7" name="Rectangle 809"/>
            <p:cNvSpPr>
              <a:spLocks noChangeArrowheads="1"/>
            </p:cNvSpPr>
            <p:nvPr/>
          </p:nvSpPr>
          <p:spPr bwMode="auto">
            <a:xfrm>
              <a:off x="3764" y="253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8" name="Freeform 810"/>
            <p:cNvSpPr>
              <a:spLocks/>
            </p:cNvSpPr>
            <p:nvPr/>
          </p:nvSpPr>
          <p:spPr bwMode="auto">
            <a:xfrm>
              <a:off x="3764" y="202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39" name="Freeform 811"/>
            <p:cNvSpPr>
              <a:spLocks/>
            </p:cNvSpPr>
            <p:nvPr/>
          </p:nvSpPr>
          <p:spPr bwMode="auto">
            <a:xfrm>
              <a:off x="3764" y="202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0" name="Freeform 812"/>
            <p:cNvSpPr>
              <a:spLocks/>
            </p:cNvSpPr>
            <p:nvPr/>
          </p:nvSpPr>
          <p:spPr bwMode="auto">
            <a:xfrm>
              <a:off x="4425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1" name="Freeform 813"/>
            <p:cNvSpPr>
              <a:spLocks/>
            </p:cNvSpPr>
            <p:nvPr/>
          </p:nvSpPr>
          <p:spPr bwMode="auto">
            <a:xfrm>
              <a:off x="4425" y="2027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chemeClr val="bg1"/>
            </a:solidFill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2" name="Rectangle 814"/>
            <p:cNvSpPr>
              <a:spLocks noChangeArrowheads="1"/>
            </p:cNvSpPr>
            <p:nvPr/>
          </p:nvSpPr>
          <p:spPr bwMode="auto">
            <a:xfrm>
              <a:off x="3764" y="2197"/>
              <a:ext cx="661" cy="339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3" name="Rectangle 815"/>
            <p:cNvSpPr>
              <a:spLocks noChangeArrowheads="1"/>
            </p:cNvSpPr>
            <p:nvPr/>
          </p:nvSpPr>
          <p:spPr bwMode="auto">
            <a:xfrm>
              <a:off x="3764" y="219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4" name="Freeform 816"/>
            <p:cNvSpPr>
              <a:spLocks/>
            </p:cNvSpPr>
            <p:nvPr/>
          </p:nvSpPr>
          <p:spPr bwMode="auto">
            <a:xfrm>
              <a:off x="985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5" name="Freeform 817"/>
            <p:cNvSpPr>
              <a:spLocks/>
            </p:cNvSpPr>
            <p:nvPr/>
          </p:nvSpPr>
          <p:spPr bwMode="auto">
            <a:xfrm>
              <a:off x="985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6" name="Freeform 818"/>
            <p:cNvSpPr>
              <a:spLocks/>
            </p:cNvSpPr>
            <p:nvPr/>
          </p:nvSpPr>
          <p:spPr bwMode="auto">
            <a:xfrm>
              <a:off x="1647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7" name="Freeform 819"/>
            <p:cNvSpPr>
              <a:spLocks/>
            </p:cNvSpPr>
            <p:nvPr/>
          </p:nvSpPr>
          <p:spPr bwMode="auto">
            <a:xfrm>
              <a:off x="1647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8" name="Rectangle 820"/>
            <p:cNvSpPr>
              <a:spLocks noChangeArrowheads="1"/>
            </p:cNvSpPr>
            <p:nvPr/>
          </p:nvSpPr>
          <p:spPr bwMode="auto">
            <a:xfrm>
              <a:off x="985" y="3385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49" name="Rectangle 821"/>
            <p:cNvSpPr>
              <a:spLocks noChangeArrowheads="1"/>
            </p:cNvSpPr>
            <p:nvPr/>
          </p:nvSpPr>
          <p:spPr bwMode="auto">
            <a:xfrm>
              <a:off x="985" y="3385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58" name="Freeform 830"/>
            <p:cNvSpPr>
              <a:spLocks/>
            </p:cNvSpPr>
            <p:nvPr/>
          </p:nvSpPr>
          <p:spPr bwMode="auto">
            <a:xfrm>
              <a:off x="985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59" name="Freeform 831"/>
            <p:cNvSpPr>
              <a:spLocks/>
            </p:cNvSpPr>
            <p:nvPr/>
          </p:nvSpPr>
          <p:spPr bwMode="auto">
            <a:xfrm>
              <a:off x="985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60" name="Freeform 832"/>
            <p:cNvSpPr>
              <a:spLocks/>
            </p:cNvSpPr>
            <p:nvPr/>
          </p:nvSpPr>
          <p:spPr bwMode="auto">
            <a:xfrm>
              <a:off x="1647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61" name="Freeform 833"/>
            <p:cNvSpPr>
              <a:spLocks/>
            </p:cNvSpPr>
            <p:nvPr/>
          </p:nvSpPr>
          <p:spPr bwMode="auto">
            <a:xfrm>
              <a:off x="1647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62" name="Rectangle 834"/>
            <p:cNvSpPr>
              <a:spLocks noChangeArrowheads="1"/>
            </p:cNvSpPr>
            <p:nvPr/>
          </p:nvSpPr>
          <p:spPr bwMode="auto">
            <a:xfrm>
              <a:off x="985" y="3046"/>
              <a:ext cx="6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63" name="Rectangle 835"/>
            <p:cNvSpPr>
              <a:spLocks noChangeArrowheads="1"/>
            </p:cNvSpPr>
            <p:nvPr/>
          </p:nvSpPr>
          <p:spPr bwMode="auto">
            <a:xfrm>
              <a:off x="985" y="304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2" name="Freeform 844"/>
            <p:cNvSpPr>
              <a:spLocks/>
            </p:cNvSpPr>
            <p:nvPr/>
          </p:nvSpPr>
          <p:spPr bwMode="auto">
            <a:xfrm>
              <a:off x="1647" y="3216"/>
              <a:ext cx="793" cy="169"/>
            </a:xfrm>
            <a:custGeom>
              <a:avLst/>
              <a:gdLst>
                <a:gd name="T0" fmla="*/ 661 w 793"/>
                <a:gd name="T1" fmla="*/ 169 h 169"/>
                <a:gd name="T2" fmla="*/ 0 w 793"/>
                <a:gd name="T3" fmla="*/ 169 h 169"/>
                <a:gd name="T4" fmla="*/ 132 w 793"/>
                <a:gd name="T5" fmla="*/ 0 h 169"/>
                <a:gd name="T6" fmla="*/ 793 w 793"/>
                <a:gd name="T7" fmla="*/ 0 h 169"/>
                <a:gd name="T8" fmla="*/ 661 w 793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3" name="Freeform 845"/>
            <p:cNvSpPr>
              <a:spLocks/>
            </p:cNvSpPr>
            <p:nvPr/>
          </p:nvSpPr>
          <p:spPr bwMode="auto">
            <a:xfrm>
              <a:off x="1647" y="3216"/>
              <a:ext cx="793" cy="169"/>
            </a:xfrm>
            <a:custGeom>
              <a:avLst/>
              <a:gdLst>
                <a:gd name="T0" fmla="*/ 661 w 793"/>
                <a:gd name="T1" fmla="*/ 169 h 169"/>
                <a:gd name="T2" fmla="*/ 0 w 793"/>
                <a:gd name="T3" fmla="*/ 169 h 169"/>
                <a:gd name="T4" fmla="*/ 132 w 793"/>
                <a:gd name="T5" fmla="*/ 0 h 169"/>
                <a:gd name="T6" fmla="*/ 793 w 793"/>
                <a:gd name="T7" fmla="*/ 0 h 169"/>
                <a:gd name="T8" fmla="*/ 661 w 793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4" name="Freeform 846"/>
            <p:cNvSpPr>
              <a:spLocks/>
            </p:cNvSpPr>
            <p:nvPr/>
          </p:nvSpPr>
          <p:spPr bwMode="auto">
            <a:xfrm>
              <a:off x="2308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5" name="Freeform 847"/>
            <p:cNvSpPr>
              <a:spLocks/>
            </p:cNvSpPr>
            <p:nvPr/>
          </p:nvSpPr>
          <p:spPr bwMode="auto">
            <a:xfrm>
              <a:off x="2308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6" name="Rectangle 848"/>
            <p:cNvSpPr>
              <a:spLocks noChangeArrowheads="1"/>
            </p:cNvSpPr>
            <p:nvPr/>
          </p:nvSpPr>
          <p:spPr bwMode="auto">
            <a:xfrm>
              <a:off x="1647" y="3385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77" name="Rectangle 849"/>
            <p:cNvSpPr>
              <a:spLocks noChangeArrowheads="1"/>
            </p:cNvSpPr>
            <p:nvPr/>
          </p:nvSpPr>
          <p:spPr bwMode="auto">
            <a:xfrm>
              <a:off x="1647" y="3385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86" name="Freeform 858"/>
            <p:cNvSpPr>
              <a:spLocks/>
            </p:cNvSpPr>
            <p:nvPr/>
          </p:nvSpPr>
          <p:spPr bwMode="auto">
            <a:xfrm>
              <a:off x="985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87" name="Freeform 859"/>
            <p:cNvSpPr>
              <a:spLocks/>
            </p:cNvSpPr>
            <p:nvPr/>
          </p:nvSpPr>
          <p:spPr bwMode="auto">
            <a:xfrm>
              <a:off x="985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88" name="Freeform 860"/>
            <p:cNvSpPr>
              <a:spLocks/>
            </p:cNvSpPr>
            <p:nvPr/>
          </p:nvSpPr>
          <p:spPr bwMode="auto">
            <a:xfrm>
              <a:off x="1647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89" name="Freeform 861"/>
            <p:cNvSpPr>
              <a:spLocks/>
            </p:cNvSpPr>
            <p:nvPr/>
          </p:nvSpPr>
          <p:spPr bwMode="auto">
            <a:xfrm>
              <a:off x="1647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90" name="Rectangle 862"/>
            <p:cNvSpPr>
              <a:spLocks noChangeArrowheads="1"/>
            </p:cNvSpPr>
            <p:nvPr/>
          </p:nvSpPr>
          <p:spPr bwMode="auto">
            <a:xfrm>
              <a:off x="985" y="2706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8991" name="Rectangle 863"/>
            <p:cNvSpPr>
              <a:spLocks noChangeArrowheads="1"/>
            </p:cNvSpPr>
            <p:nvPr/>
          </p:nvSpPr>
          <p:spPr bwMode="auto">
            <a:xfrm>
              <a:off x="985" y="270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0" name="Freeform 872"/>
            <p:cNvSpPr>
              <a:spLocks/>
            </p:cNvSpPr>
            <p:nvPr/>
          </p:nvSpPr>
          <p:spPr bwMode="auto">
            <a:xfrm>
              <a:off x="1647" y="287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1" name="Freeform 873"/>
            <p:cNvSpPr>
              <a:spLocks/>
            </p:cNvSpPr>
            <p:nvPr/>
          </p:nvSpPr>
          <p:spPr bwMode="auto">
            <a:xfrm>
              <a:off x="1647" y="287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2" name="Freeform 874"/>
            <p:cNvSpPr>
              <a:spLocks/>
            </p:cNvSpPr>
            <p:nvPr/>
          </p:nvSpPr>
          <p:spPr bwMode="auto">
            <a:xfrm>
              <a:off x="2308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3" name="Freeform 875"/>
            <p:cNvSpPr>
              <a:spLocks/>
            </p:cNvSpPr>
            <p:nvPr/>
          </p:nvSpPr>
          <p:spPr bwMode="auto">
            <a:xfrm>
              <a:off x="2308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4" name="Rectangle 876"/>
            <p:cNvSpPr>
              <a:spLocks noChangeArrowheads="1"/>
            </p:cNvSpPr>
            <p:nvPr/>
          </p:nvSpPr>
          <p:spPr bwMode="auto">
            <a:xfrm>
              <a:off x="1647" y="3046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05" name="Rectangle 877"/>
            <p:cNvSpPr>
              <a:spLocks noChangeArrowheads="1"/>
            </p:cNvSpPr>
            <p:nvPr/>
          </p:nvSpPr>
          <p:spPr bwMode="auto">
            <a:xfrm>
              <a:off x="1647" y="304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4" name="Freeform 886"/>
            <p:cNvSpPr>
              <a:spLocks/>
            </p:cNvSpPr>
            <p:nvPr/>
          </p:nvSpPr>
          <p:spPr bwMode="auto">
            <a:xfrm>
              <a:off x="985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5" name="Freeform 887"/>
            <p:cNvSpPr>
              <a:spLocks/>
            </p:cNvSpPr>
            <p:nvPr/>
          </p:nvSpPr>
          <p:spPr bwMode="auto">
            <a:xfrm>
              <a:off x="985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6" name="Freeform 888"/>
            <p:cNvSpPr>
              <a:spLocks/>
            </p:cNvSpPr>
            <p:nvPr/>
          </p:nvSpPr>
          <p:spPr bwMode="auto">
            <a:xfrm>
              <a:off x="1647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7" name="Freeform 889"/>
            <p:cNvSpPr>
              <a:spLocks/>
            </p:cNvSpPr>
            <p:nvPr/>
          </p:nvSpPr>
          <p:spPr bwMode="auto">
            <a:xfrm>
              <a:off x="1647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8" name="Rectangle 890"/>
            <p:cNvSpPr>
              <a:spLocks noChangeArrowheads="1"/>
            </p:cNvSpPr>
            <p:nvPr/>
          </p:nvSpPr>
          <p:spPr bwMode="auto">
            <a:xfrm>
              <a:off x="985" y="2367"/>
              <a:ext cx="6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19" name="Rectangle 891"/>
            <p:cNvSpPr>
              <a:spLocks noChangeArrowheads="1"/>
            </p:cNvSpPr>
            <p:nvPr/>
          </p:nvSpPr>
          <p:spPr bwMode="auto">
            <a:xfrm>
              <a:off x="985" y="236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28" name="Freeform 900"/>
            <p:cNvSpPr>
              <a:spLocks/>
            </p:cNvSpPr>
            <p:nvPr/>
          </p:nvSpPr>
          <p:spPr bwMode="auto">
            <a:xfrm>
              <a:off x="1647" y="253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29" name="Freeform 901"/>
            <p:cNvSpPr>
              <a:spLocks/>
            </p:cNvSpPr>
            <p:nvPr/>
          </p:nvSpPr>
          <p:spPr bwMode="auto">
            <a:xfrm>
              <a:off x="1647" y="2536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30" name="Freeform 902"/>
            <p:cNvSpPr>
              <a:spLocks/>
            </p:cNvSpPr>
            <p:nvPr/>
          </p:nvSpPr>
          <p:spPr bwMode="auto">
            <a:xfrm>
              <a:off x="2308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31" name="Freeform 903"/>
            <p:cNvSpPr>
              <a:spLocks/>
            </p:cNvSpPr>
            <p:nvPr/>
          </p:nvSpPr>
          <p:spPr bwMode="auto">
            <a:xfrm>
              <a:off x="2308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32" name="Rectangle 904"/>
            <p:cNvSpPr>
              <a:spLocks noChangeArrowheads="1"/>
            </p:cNvSpPr>
            <p:nvPr/>
          </p:nvSpPr>
          <p:spPr bwMode="auto">
            <a:xfrm>
              <a:off x="1647" y="2706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33" name="Rectangle 905"/>
            <p:cNvSpPr>
              <a:spLocks noChangeArrowheads="1"/>
            </p:cNvSpPr>
            <p:nvPr/>
          </p:nvSpPr>
          <p:spPr bwMode="auto">
            <a:xfrm>
              <a:off x="1647" y="270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2" name="Freeform 914"/>
            <p:cNvSpPr>
              <a:spLocks/>
            </p:cNvSpPr>
            <p:nvPr/>
          </p:nvSpPr>
          <p:spPr bwMode="auto">
            <a:xfrm>
              <a:off x="1647" y="219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3" name="Freeform 915"/>
            <p:cNvSpPr>
              <a:spLocks/>
            </p:cNvSpPr>
            <p:nvPr/>
          </p:nvSpPr>
          <p:spPr bwMode="auto">
            <a:xfrm>
              <a:off x="1647" y="2197"/>
              <a:ext cx="793" cy="170"/>
            </a:xfrm>
            <a:custGeom>
              <a:avLst/>
              <a:gdLst>
                <a:gd name="T0" fmla="*/ 661 w 793"/>
                <a:gd name="T1" fmla="*/ 170 h 170"/>
                <a:gd name="T2" fmla="*/ 0 w 793"/>
                <a:gd name="T3" fmla="*/ 170 h 170"/>
                <a:gd name="T4" fmla="*/ 132 w 793"/>
                <a:gd name="T5" fmla="*/ 0 h 170"/>
                <a:gd name="T6" fmla="*/ 793 w 793"/>
                <a:gd name="T7" fmla="*/ 0 h 170"/>
                <a:gd name="T8" fmla="*/ 661 w 793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3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3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4" name="Freeform 916"/>
            <p:cNvSpPr>
              <a:spLocks/>
            </p:cNvSpPr>
            <p:nvPr/>
          </p:nvSpPr>
          <p:spPr bwMode="auto">
            <a:xfrm>
              <a:off x="2308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5" name="Freeform 917"/>
            <p:cNvSpPr>
              <a:spLocks/>
            </p:cNvSpPr>
            <p:nvPr/>
          </p:nvSpPr>
          <p:spPr bwMode="auto">
            <a:xfrm>
              <a:off x="2308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6" name="Rectangle 918"/>
            <p:cNvSpPr>
              <a:spLocks noChangeArrowheads="1"/>
            </p:cNvSpPr>
            <p:nvPr/>
          </p:nvSpPr>
          <p:spPr bwMode="auto">
            <a:xfrm>
              <a:off x="1647" y="2367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47" name="Rectangle 919"/>
            <p:cNvSpPr>
              <a:spLocks noChangeArrowheads="1"/>
            </p:cNvSpPr>
            <p:nvPr/>
          </p:nvSpPr>
          <p:spPr bwMode="auto">
            <a:xfrm>
              <a:off x="1647" y="236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56" name="Freeform 928"/>
            <p:cNvSpPr>
              <a:spLocks/>
            </p:cNvSpPr>
            <p:nvPr/>
          </p:nvSpPr>
          <p:spPr bwMode="auto">
            <a:xfrm>
              <a:off x="2308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57" name="Freeform 929"/>
            <p:cNvSpPr>
              <a:spLocks/>
            </p:cNvSpPr>
            <p:nvPr/>
          </p:nvSpPr>
          <p:spPr bwMode="auto">
            <a:xfrm>
              <a:off x="2308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58" name="Freeform 930"/>
            <p:cNvSpPr>
              <a:spLocks/>
            </p:cNvSpPr>
            <p:nvPr/>
          </p:nvSpPr>
          <p:spPr bwMode="auto">
            <a:xfrm>
              <a:off x="2970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59" name="Freeform 931"/>
            <p:cNvSpPr>
              <a:spLocks/>
            </p:cNvSpPr>
            <p:nvPr/>
          </p:nvSpPr>
          <p:spPr bwMode="auto">
            <a:xfrm>
              <a:off x="2970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60" name="Rectangle 932"/>
            <p:cNvSpPr>
              <a:spLocks noChangeArrowheads="1"/>
            </p:cNvSpPr>
            <p:nvPr/>
          </p:nvSpPr>
          <p:spPr bwMode="auto">
            <a:xfrm>
              <a:off x="2308" y="3385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61" name="Rectangle 933"/>
            <p:cNvSpPr>
              <a:spLocks noChangeArrowheads="1"/>
            </p:cNvSpPr>
            <p:nvPr/>
          </p:nvSpPr>
          <p:spPr bwMode="auto">
            <a:xfrm>
              <a:off x="2308" y="3385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0" name="Freeform 942"/>
            <p:cNvSpPr>
              <a:spLocks/>
            </p:cNvSpPr>
            <p:nvPr/>
          </p:nvSpPr>
          <p:spPr bwMode="auto">
            <a:xfrm>
              <a:off x="2308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1" name="Freeform 943"/>
            <p:cNvSpPr>
              <a:spLocks/>
            </p:cNvSpPr>
            <p:nvPr/>
          </p:nvSpPr>
          <p:spPr bwMode="auto">
            <a:xfrm>
              <a:off x="2308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2" name="Freeform 944"/>
            <p:cNvSpPr>
              <a:spLocks/>
            </p:cNvSpPr>
            <p:nvPr/>
          </p:nvSpPr>
          <p:spPr bwMode="auto">
            <a:xfrm>
              <a:off x="2970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3" name="Freeform 945"/>
            <p:cNvSpPr>
              <a:spLocks/>
            </p:cNvSpPr>
            <p:nvPr/>
          </p:nvSpPr>
          <p:spPr bwMode="auto">
            <a:xfrm>
              <a:off x="2970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4" name="Rectangle 946"/>
            <p:cNvSpPr>
              <a:spLocks noChangeArrowheads="1"/>
            </p:cNvSpPr>
            <p:nvPr/>
          </p:nvSpPr>
          <p:spPr bwMode="auto">
            <a:xfrm>
              <a:off x="2308" y="3046"/>
              <a:ext cx="6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75" name="Rectangle 947"/>
            <p:cNvSpPr>
              <a:spLocks noChangeArrowheads="1"/>
            </p:cNvSpPr>
            <p:nvPr/>
          </p:nvSpPr>
          <p:spPr bwMode="auto">
            <a:xfrm>
              <a:off x="2308" y="304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4" name="Freeform 956"/>
            <p:cNvSpPr>
              <a:spLocks/>
            </p:cNvSpPr>
            <p:nvPr/>
          </p:nvSpPr>
          <p:spPr bwMode="auto">
            <a:xfrm>
              <a:off x="2970" y="3216"/>
              <a:ext cx="794" cy="169"/>
            </a:xfrm>
            <a:custGeom>
              <a:avLst/>
              <a:gdLst>
                <a:gd name="T0" fmla="*/ 661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1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5" name="Freeform 957"/>
            <p:cNvSpPr>
              <a:spLocks/>
            </p:cNvSpPr>
            <p:nvPr/>
          </p:nvSpPr>
          <p:spPr bwMode="auto">
            <a:xfrm>
              <a:off x="2970" y="3216"/>
              <a:ext cx="794" cy="169"/>
            </a:xfrm>
            <a:custGeom>
              <a:avLst/>
              <a:gdLst>
                <a:gd name="T0" fmla="*/ 661 w 794"/>
                <a:gd name="T1" fmla="*/ 169 h 169"/>
                <a:gd name="T2" fmla="*/ 0 w 794"/>
                <a:gd name="T3" fmla="*/ 169 h 169"/>
                <a:gd name="T4" fmla="*/ 132 w 794"/>
                <a:gd name="T5" fmla="*/ 0 h 169"/>
                <a:gd name="T6" fmla="*/ 794 w 794"/>
                <a:gd name="T7" fmla="*/ 0 h 169"/>
                <a:gd name="T8" fmla="*/ 661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1" y="169"/>
                  </a:moveTo>
                  <a:lnTo>
                    <a:pt x="0" y="169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6" name="Freeform 958"/>
            <p:cNvSpPr>
              <a:spLocks/>
            </p:cNvSpPr>
            <p:nvPr/>
          </p:nvSpPr>
          <p:spPr bwMode="auto">
            <a:xfrm>
              <a:off x="3631" y="3216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69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7" name="Freeform 959"/>
            <p:cNvSpPr>
              <a:spLocks/>
            </p:cNvSpPr>
            <p:nvPr/>
          </p:nvSpPr>
          <p:spPr bwMode="auto">
            <a:xfrm>
              <a:off x="3631" y="3216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69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8" name="Rectangle 960"/>
            <p:cNvSpPr>
              <a:spLocks noChangeArrowheads="1"/>
            </p:cNvSpPr>
            <p:nvPr/>
          </p:nvSpPr>
          <p:spPr bwMode="auto">
            <a:xfrm>
              <a:off x="2970" y="3385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89" name="Rectangle 961"/>
            <p:cNvSpPr>
              <a:spLocks noChangeArrowheads="1"/>
            </p:cNvSpPr>
            <p:nvPr/>
          </p:nvSpPr>
          <p:spPr bwMode="auto">
            <a:xfrm>
              <a:off x="2970" y="3385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98" name="Freeform 970"/>
            <p:cNvSpPr>
              <a:spLocks/>
            </p:cNvSpPr>
            <p:nvPr/>
          </p:nvSpPr>
          <p:spPr bwMode="auto">
            <a:xfrm>
              <a:off x="2308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099" name="Freeform 971"/>
            <p:cNvSpPr>
              <a:spLocks/>
            </p:cNvSpPr>
            <p:nvPr/>
          </p:nvSpPr>
          <p:spPr bwMode="auto">
            <a:xfrm>
              <a:off x="2308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00" name="Freeform 972"/>
            <p:cNvSpPr>
              <a:spLocks/>
            </p:cNvSpPr>
            <p:nvPr/>
          </p:nvSpPr>
          <p:spPr bwMode="auto">
            <a:xfrm>
              <a:off x="2970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01" name="Freeform 973"/>
            <p:cNvSpPr>
              <a:spLocks/>
            </p:cNvSpPr>
            <p:nvPr/>
          </p:nvSpPr>
          <p:spPr bwMode="auto">
            <a:xfrm>
              <a:off x="2970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02" name="Rectangle 974"/>
            <p:cNvSpPr>
              <a:spLocks noChangeArrowheads="1"/>
            </p:cNvSpPr>
            <p:nvPr/>
          </p:nvSpPr>
          <p:spPr bwMode="auto">
            <a:xfrm>
              <a:off x="2308" y="2706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03" name="Rectangle 975"/>
            <p:cNvSpPr>
              <a:spLocks noChangeArrowheads="1"/>
            </p:cNvSpPr>
            <p:nvPr/>
          </p:nvSpPr>
          <p:spPr bwMode="auto">
            <a:xfrm>
              <a:off x="2308" y="270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3" name="Freeform 985"/>
            <p:cNvSpPr>
              <a:spLocks/>
            </p:cNvSpPr>
            <p:nvPr/>
          </p:nvSpPr>
          <p:spPr bwMode="auto">
            <a:xfrm>
              <a:off x="2970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4" name="Freeform 986"/>
            <p:cNvSpPr>
              <a:spLocks/>
            </p:cNvSpPr>
            <p:nvPr/>
          </p:nvSpPr>
          <p:spPr bwMode="auto">
            <a:xfrm>
              <a:off x="2970" y="287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5" name="Freeform 987"/>
            <p:cNvSpPr>
              <a:spLocks/>
            </p:cNvSpPr>
            <p:nvPr/>
          </p:nvSpPr>
          <p:spPr bwMode="auto">
            <a:xfrm>
              <a:off x="3631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6" name="Freeform 988"/>
            <p:cNvSpPr>
              <a:spLocks/>
            </p:cNvSpPr>
            <p:nvPr/>
          </p:nvSpPr>
          <p:spPr bwMode="auto">
            <a:xfrm>
              <a:off x="3631" y="2876"/>
              <a:ext cx="133" cy="509"/>
            </a:xfrm>
            <a:custGeom>
              <a:avLst/>
              <a:gdLst>
                <a:gd name="T0" fmla="*/ 133 w 133"/>
                <a:gd name="T1" fmla="*/ 340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7" name="Rectangle 989"/>
            <p:cNvSpPr>
              <a:spLocks noChangeArrowheads="1"/>
            </p:cNvSpPr>
            <p:nvPr/>
          </p:nvSpPr>
          <p:spPr bwMode="auto">
            <a:xfrm>
              <a:off x="2970" y="3046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18" name="Rectangle 990"/>
            <p:cNvSpPr>
              <a:spLocks noChangeArrowheads="1"/>
            </p:cNvSpPr>
            <p:nvPr/>
          </p:nvSpPr>
          <p:spPr bwMode="auto">
            <a:xfrm>
              <a:off x="2970" y="3046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27" name="Freeform 999"/>
            <p:cNvSpPr>
              <a:spLocks/>
            </p:cNvSpPr>
            <p:nvPr/>
          </p:nvSpPr>
          <p:spPr bwMode="auto">
            <a:xfrm>
              <a:off x="2308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28" name="Freeform 1000"/>
            <p:cNvSpPr>
              <a:spLocks/>
            </p:cNvSpPr>
            <p:nvPr/>
          </p:nvSpPr>
          <p:spPr bwMode="auto">
            <a:xfrm>
              <a:off x="2308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29" name="Freeform 1001"/>
            <p:cNvSpPr>
              <a:spLocks/>
            </p:cNvSpPr>
            <p:nvPr/>
          </p:nvSpPr>
          <p:spPr bwMode="auto">
            <a:xfrm>
              <a:off x="2970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30" name="Freeform 1002"/>
            <p:cNvSpPr>
              <a:spLocks/>
            </p:cNvSpPr>
            <p:nvPr/>
          </p:nvSpPr>
          <p:spPr bwMode="auto">
            <a:xfrm>
              <a:off x="2970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31" name="Rectangle 1003"/>
            <p:cNvSpPr>
              <a:spLocks noChangeArrowheads="1"/>
            </p:cNvSpPr>
            <p:nvPr/>
          </p:nvSpPr>
          <p:spPr bwMode="auto">
            <a:xfrm>
              <a:off x="2308" y="2367"/>
              <a:ext cx="662" cy="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32" name="Rectangle 1004"/>
            <p:cNvSpPr>
              <a:spLocks noChangeArrowheads="1"/>
            </p:cNvSpPr>
            <p:nvPr/>
          </p:nvSpPr>
          <p:spPr bwMode="auto">
            <a:xfrm>
              <a:off x="2308" y="236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1" name="Freeform 1013"/>
            <p:cNvSpPr>
              <a:spLocks/>
            </p:cNvSpPr>
            <p:nvPr/>
          </p:nvSpPr>
          <p:spPr bwMode="auto">
            <a:xfrm>
              <a:off x="2970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2" name="Freeform 1014"/>
            <p:cNvSpPr>
              <a:spLocks/>
            </p:cNvSpPr>
            <p:nvPr/>
          </p:nvSpPr>
          <p:spPr bwMode="auto">
            <a:xfrm>
              <a:off x="2970" y="2536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3" name="Freeform 1015"/>
            <p:cNvSpPr>
              <a:spLocks/>
            </p:cNvSpPr>
            <p:nvPr/>
          </p:nvSpPr>
          <p:spPr bwMode="auto">
            <a:xfrm>
              <a:off x="3631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4" name="Freeform 1016"/>
            <p:cNvSpPr>
              <a:spLocks/>
            </p:cNvSpPr>
            <p:nvPr/>
          </p:nvSpPr>
          <p:spPr bwMode="auto">
            <a:xfrm>
              <a:off x="3631" y="2536"/>
              <a:ext cx="133" cy="510"/>
            </a:xfrm>
            <a:custGeom>
              <a:avLst/>
              <a:gdLst>
                <a:gd name="T0" fmla="*/ 133 w 133"/>
                <a:gd name="T1" fmla="*/ 340 h 510"/>
                <a:gd name="T2" fmla="*/ 0 w 133"/>
                <a:gd name="T3" fmla="*/ 510 h 510"/>
                <a:gd name="T4" fmla="*/ 0 w 133"/>
                <a:gd name="T5" fmla="*/ 170 h 510"/>
                <a:gd name="T6" fmla="*/ 133 w 133"/>
                <a:gd name="T7" fmla="*/ 0 h 510"/>
                <a:gd name="T8" fmla="*/ 133 w 133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10">
                  <a:moveTo>
                    <a:pt x="133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5" name="Rectangle 1017"/>
            <p:cNvSpPr>
              <a:spLocks noChangeArrowheads="1"/>
            </p:cNvSpPr>
            <p:nvPr/>
          </p:nvSpPr>
          <p:spPr bwMode="auto">
            <a:xfrm>
              <a:off x="2970" y="2706"/>
              <a:ext cx="661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49146" name="Rectangle 1018"/>
            <p:cNvSpPr>
              <a:spLocks noChangeArrowheads="1"/>
            </p:cNvSpPr>
            <p:nvPr/>
          </p:nvSpPr>
          <p:spPr bwMode="auto">
            <a:xfrm>
              <a:off x="2970" y="2706"/>
              <a:ext cx="661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79" name="Freeform 1027"/>
            <p:cNvSpPr>
              <a:spLocks/>
            </p:cNvSpPr>
            <p:nvPr/>
          </p:nvSpPr>
          <p:spPr bwMode="auto">
            <a:xfrm>
              <a:off x="2970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80" name="Freeform 1028"/>
            <p:cNvSpPr>
              <a:spLocks/>
            </p:cNvSpPr>
            <p:nvPr/>
          </p:nvSpPr>
          <p:spPr bwMode="auto">
            <a:xfrm>
              <a:off x="2970" y="2197"/>
              <a:ext cx="794" cy="170"/>
            </a:xfrm>
            <a:custGeom>
              <a:avLst/>
              <a:gdLst>
                <a:gd name="T0" fmla="*/ 661 w 794"/>
                <a:gd name="T1" fmla="*/ 170 h 170"/>
                <a:gd name="T2" fmla="*/ 0 w 794"/>
                <a:gd name="T3" fmla="*/ 170 h 170"/>
                <a:gd name="T4" fmla="*/ 132 w 794"/>
                <a:gd name="T5" fmla="*/ 0 h 170"/>
                <a:gd name="T6" fmla="*/ 794 w 794"/>
                <a:gd name="T7" fmla="*/ 0 h 170"/>
                <a:gd name="T8" fmla="*/ 661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1" y="170"/>
                  </a:moveTo>
                  <a:lnTo>
                    <a:pt x="0" y="170"/>
                  </a:lnTo>
                  <a:lnTo>
                    <a:pt x="132" y="0"/>
                  </a:lnTo>
                  <a:lnTo>
                    <a:pt x="794" y="0"/>
                  </a:lnTo>
                  <a:lnTo>
                    <a:pt x="661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81" name="Freeform 1029"/>
            <p:cNvSpPr>
              <a:spLocks/>
            </p:cNvSpPr>
            <p:nvPr/>
          </p:nvSpPr>
          <p:spPr bwMode="auto">
            <a:xfrm>
              <a:off x="3631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82" name="Freeform 1030"/>
            <p:cNvSpPr>
              <a:spLocks/>
            </p:cNvSpPr>
            <p:nvPr/>
          </p:nvSpPr>
          <p:spPr bwMode="auto">
            <a:xfrm>
              <a:off x="3631" y="2197"/>
              <a:ext cx="133" cy="509"/>
            </a:xfrm>
            <a:custGeom>
              <a:avLst/>
              <a:gdLst>
                <a:gd name="T0" fmla="*/ 133 w 133"/>
                <a:gd name="T1" fmla="*/ 339 h 509"/>
                <a:gd name="T2" fmla="*/ 0 w 133"/>
                <a:gd name="T3" fmla="*/ 509 h 509"/>
                <a:gd name="T4" fmla="*/ 0 w 133"/>
                <a:gd name="T5" fmla="*/ 170 h 509"/>
                <a:gd name="T6" fmla="*/ 133 w 133"/>
                <a:gd name="T7" fmla="*/ 0 h 509"/>
                <a:gd name="T8" fmla="*/ 133 w 133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509">
                  <a:moveTo>
                    <a:pt x="133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3" y="0"/>
                  </a:lnTo>
                  <a:lnTo>
                    <a:pt x="133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83" name="Rectangle 1031"/>
            <p:cNvSpPr>
              <a:spLocks noChangeArrowheads="1"/>
            </p:cNvSpPr>
            <p:nvPr/>
          </p:nvSpPr>
          <p:spPr bwMode="auto">
            <a:xfrm>
              <a:off x="2970" y="2367"/>
              <a:ext cx="661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84" name="Rectangle 1032"/>
            <p:cNvSpPr>
              <a:spLocks noChangeArrowheads="1"/>
            </p:cNvSpPr>
            <p:nvPr/>
          </p:nvSpPr>
          <p:spPr bwMode="auto">
            <a:xfrm>
              <a:off x="2970" y="2367"/>
              <a:ext cx="661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3" name="Freeform 1041"/>
            <p:cNvSpPr>
              <a:spLocks/>
            </p:cNvSpPr>
            <p:nvPr/>
          </p:nvSpPr>
          <p:spPr bwMode="auto">
            <a:xfrm>
              <a:off x="3631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4" name="Freeform 1042"/>
            <p:cNvSpPr>
              <a:spLocks/>
            </p:cNvSpPr>
            <p:nvPr/>
          </p:nvSpPr>
          <p:spPr bwMode="auto">
            <a:xfrm>
              <a:off x="3631" y="3216"/>
              <a:ext cx="794" cy="169"/>
            </a:xfrm>
            <a:custGeom>
              <a:avLst/>
              <a:gdLst>
                <a:gd name="T0" fmla="*/ 662 w 794"/>
                <a:gd name="T1" fmla="*/ 169 h 169"/>
                <a:gd name="T2" fmla="*/ 0 w 794"/>
                <a:gd name="T3" fmla="*/ 169 h 169"/>
                <a:gd name="T4" fmla="*/ 133 w 794"/>
                <a:gd name="T5" fmla="*/ 0 h 169"/>
                <a:gd name="T6" fmla="*/ 794 w 794"/>
                <a:gd name="T7" fmla="*/ 0 h 169"/>
                <a:gd name="T8" fmla="*/ 662 w 794"/>
                <a:gd name="T9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69">
                  <a:moveTo>
                    <a:pt x="662" y="169"/>
                  </a:moveTo>
                  <a:lnTo>
                    <a:pt x="0" y="169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6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5" name="Freeform 1043"/>
            <p:cNvSpPr>
              <a:spLocks/>
            </p:cNvSpPr>
            <p:nvPr/>
          </p:nvSpPr>
          <p:spPr bwMode="auto">
            <a:xfrm>
              <a:off x="4293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6" name="Freeform 1044"/>
            <p:cNvSpPr>
              <a:spLocks/>
            </p:cNvSpPr>
            <p:nvPr/>
          </p:nvSpPr>
          <p:spPr bwMode="auto">
            <a:xfrm>
              <a:off x="4293" y="3216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69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69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7" name="Rectangle 1045"/>
            <p:cNvSpPr>
              <a:spLocks noChangeArrowheads="1"/>
            </p:cNvSpPr>
            <p:nvPr/>
          </p:nvSpPr>
          <p:spPr bwMode="auto">
            <a:xfrm>
              <a:off x="3631" y="3385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198" name="Rectangle 1046"/>
            <p:cNvSpPr>
              <a:spLocks noChangeArrowheads="1"/>
            </p:cNvSpPr>
            <p:nvPr/>
          </p:nvSpPr>
          <p:spPr bwMode="auto">
            <a:xfrm>
              <a:off x="3631" y="3385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07" name="Freeform 1055"/>
            <p:cNvSpPr>
              <a:spLocks/>
            </p:cNvSpPr>
            <p:nvPr/>
          </p:nvSpPr>
          <p:spPr bwMode="auto">
            <a:xfrm>
              <a:off x="3631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08" name="Freeform 1056"/>
            <p:cNvSpPr>
              <a:spLocks/>
            </p:cNvSpPr>
            <p:nvPr/>
          </p:nvSpPr>
          <p:spPr bwMode="auto">
            <a:xfrm>
              <a:off x="3631" y="287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09" name="Freeform 1057"/>
            <p:cNvSpPr>
              <a:spLocks/>
            </p:cNvSpPr>
            <p:nvPr/>
          </p:nvSpPr>
          <p:spPr bwMode="auto">
            <a:xfrm>
              <a:off x="4293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10" name="Freeform 1058"/>
            <p:cNvSpPr>
              <a:spLocks/>
            </p:cNvSpPr>
            <p:nvPr/>
          </p:nvSpPr>
          <p:spPr bwMode="auto">
            <a:xfrm>
              <a:off x="4293" y="2876"/>
              <a:ext cx="132" cy="509"/>
            </a:xfrm>
            <a:custGeom>
              <a:avLst/>
              <a:gdLst>
                <a:gd name="T0" fmla="*/ 132 w 132"/>
                <a:gd name="T1" fmla="*/ 340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4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40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11" name="Rectangle 1059"/>
            <p:cNvSpPr>
              <a:spLocks noChangeArrowheads="1"/>
            </p:cNvSpPr>
            <p:nvPr/>
          </p:nvSpPr>
          <p:spPr bwMode="auto">
            <a:xfrm>
              <a:off x="3631" y="3046"/>
              <a:ext cx="6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12" name="Rectangle 1060"/>
            <p:cNvSpPr>
              <a:spLocks noChangeArrowheads="1"/>
            </p:cNvSpPr>
            <p:nvPr/>
          </p:nvSpPr>
          <p:spPr bwMode="auto">
            <a:xfrm>
              <a:off x="3631" y="3046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1" name="Freeform 1069"/>
            <p:cNvSpPr>
              <a:spLocks/>
            </p:cNvSpPr>
            <p:nvPr/>
          </p:nvSpPr>
          <p:spPr bwMode="auto">
            <a:xfrm>
              <a:off x="3631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2" name="Freeform 1070"/>
            <p:cNvSpPr>
              <a:spLocks/>
            </p:cNvSpPr>
            <p:nvPr/>
          </p:nvSpPr>
          <p:spPr bwMode="auto">
            <a:xfrm>
              <a:off x="3631" y="2536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3" name="Freeform 1071"/>
            <p:cNvSpPr>
              <a:spLocks/>
            </p:cNvSpPr>
            <p:nvPr/>
          </p:nvSpPr>
          <p:spPr bwMode="auto">
            <a:xfrm>
              <a:off x="4293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4" name="Freeform 1072"/>
            <p:cNvSpPr>
              <a:spLocks/>
            </p:cNvSpPr>
            <p:nvPr/>
          </p:nvSpPr>
          <p:spPr bwMode="auto">
            <a:xfrm>
              <a:off x="4293" y="2536"/>
              <a:ext cx="132" cy="510"/>
            </a:xfrm>
            <a:custGeom>
              <a:avLst/>
              <a:gdLst>
                <a:gd name="T0" fmla="*/ 132 w 132"/>
                <a:gd name="T1" fmla="*/ 340 h 510"/>
                <a:gd name="T2" fmla="*/ 0 w 132"/>
                <a:gd name="T3" fmla="*/ 510 h 510"/>
                <a:gd name="T4" fmla="*/ 0 w 132"/>
                <a:gd name="T5" fmla="*/ 170 h 510"/>
                <a:gd name="T6" fmla="*/ 132 w 132"/>
                <a:gd name="T7" fmla="*/ 0 h 510"/>
                <a:gd name="T8" fmla="*/ 132 w 132"/>
                <a:gd name="T9" fmla="*/ 34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10">
                  <a:moveTo>
                    <a:pt x="132" y="340"/>
                  </a:moveTo>
                  <a:lnTo>
                    <a:pt x="0" y="510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4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5" name="Rectangle 1073"/>
            <p:cNvSpPr>
              <a:spLocks noChangeArrowheads="1"/>
            </p:cNvSpPr>
            <p:nvPr/>
          </p:nvSpPr>
          <p:spPr bwMode="auto">
            <a:xfrm>
              <a:off x="3631" y="2706"/>
              <a:ext cx="662" cy="3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26" name="Rectangle 1074"/>
            <p:cNvSpPr>
              <a:spLocks noChangeArrowheads="1"/>
            </p:cNvSpPr>
            <p:nvPr/>
          </p:nvSpPr>
          <p:spPr bwMode="auto">
            <a:xfrm>
              <a:off x="3631" y="2706"/>
              <a:ext cx="662" cy="340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35" name="Freeform 1083"/>
            <p:cNvSpPr>
              <a:spLocks/>
            </p:cNvSpPr>
            <p:nvPr/>
          </p:nvSpPr>
          <p:spPr bwMode="auto">
            <a:xfrm>
              <a:off x="3631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36" name="Freeform 1084"/>
            <p:cNvSpPr>
              <a:spLocks/>
            </p:cNvSpPr>
            <p:nvPr/>
          </p:nvSpPr>
          <p:spPr bwMode="auto">
            <a:xfrm>
              <a:off x="3631" y="2197"/>
              <a:ext cx="794" cy="170"/>
            </a:xfrm>
            <a:custGeom>
              <a:avLst/>
              <a:gdLst>
                <a:gd name="T0" fmla="*/ 662 w 794"/>
                <a:gd name="T1" fmla="*/ 170 h 170"/>
                <a:gd name="T2" fmla="*/ 0 w 794"/>
                <a:gd name="T3" fmla="*/ 170 h 170"/>
                <a:gd name="T4" fmla="*/ 133 w 794"/>
                <a:gd name="T5" fmla="*/ 0 h 170"/>
                <a:gd name="T6" fmla="*/ 794 w 794"/>
                <a:gd name="T7" fmla="*/ 0 h 170"/>
                <a:gd name="T8" fmla="*/ 662 w 79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4" h="170">
                  <a:moveTo>
                    <a:pt x="662" y="170"/>
                  </a:moveTo>
                  <a:lnTo>
                    <a:pt x="0" y="170"/>
                  </a:lnTo>
                  <a:lnTo>
                    <a:pt x="133" y="0"/>
                  </a:lnTo>
                  <a:lnTo>
                    <a:pt x="794" y="0"/>
                  </a:lnTo>
                  <a:lnTo>
                    <a:pt x="662" y="17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37" name="Freeform 1085"/>
            <p:cNvSpPr>
              <a:spLocks/>
            </p:cNvSpPr>
            <p:nvPr/>
          </p:nvSpPr>
          <p:spPr bwMode="auto">
            <a:xfrm>
              <a:off x="4293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38" name="Freeform 1086"/>
            <p:cNvSpPr>
              <a:spLocks/>
            </p:cNvSpPr>
            <p:nvPr/>
          </p:nvSpPr>
          <p:spPr bwMode="auto">
            <a:xfrm>
              <a:off x="4293" y="2197"/>
              <a:ext cx="132" cy="509"/>
            </a:xfrm>
            <a:custGeom>
              <a:avLst/>
              <a:gdLst>
                <a:gd name="T0" fmla="*/ 132 w 132"/>
                <a:gd name="T1" fmla="*/ 339 h 509"/>
                <a:gd name="T2" fmla="*/ 0 w 132"/>
                <a:gd name="T3" fmla="*/ 509 h 509"/>
                <a:gd name="T4" fmla="*/ 0 w 132"/>
                <a:gd name="T5" fmla="*/ 170 h 509"/>
                <a:gd name="T6" fmla="*/ 132 w 132"/>
                <a:gd name="T7" fmla="*/ 0 h 509"/>
                <a:gd name="T8" fmla="*/ 132 w 132"/>
                <a:gd name="T9" fmla="*/ 33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09">
                  <a:moveTo>
                    <a:pt x="132" y="339"/>
                  </a:moveTo>
                  <a:lnTo>
                    <a:pt x="0" y="509"/>
                  </a:lnTo>
                  <a:lnTo>
                    <a:pt x="0" y="170"/>
                  </a:lnTo>
                  <a:lnTo>
                    <a:pt x="132" y="0"/>
                  </a:lnTo>
                  <a:lnTo>
                    <a:pt x="132" y="339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39" name="Rectangle 1087"/>
            <p:cNvSpPr>
              <a:spLocks noChangeArrowheads="1"/>
            </p:cNvSpPr>
            <p:nvPr/>
          </p:nvSpPr>
          <p:spPr bwMode="auto">
            <a:xfrm>
              <a:off x="3631" y="2367"/>
              <a:ext cx="662" cy="3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40" name="Rectangle 1088"/>
            <p:cNvSpPr>
              <a:spLocks noChangeArrowheads="1"/>
            </p:cNvSpPr>
            <p:nvPr/>
          </p:nvSpPr>
          <p:spPr bwMode="auto">
            <a:xfrm>
              <a:off x="3631" y="2367"/>
              <a:ext cx="662" cy="339"/>
            </a:xfrm>
            <a:prstGeom prst="rect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49" name="Rectangle 1097"/>
            <p:cNvSpPr>
              <a:spLocks noChangeArrowheads="1"/>
            </p:cNvSpPr>
            <p:nvPr/>
          </p:nvSpPr>
          <p:spPr bwMode="auto">
            <a:xfrm>
              <a:off x="717" y="2507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Row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0" name="Rectangle 1098"/>
            <p:cNvSpPr>
              <a:spLocks noChangeArrowheads="1"/>
            </p:cNvSpPr>
            <p:nvPr/>
          </p:nvSpPr>
          <p:spPr bwMode="auto">
            <a:xfrm>
              <a:off x="864" y="250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0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1" name="Rectangle 1099"/>
            <p:cNvSpPr>
              <a:spLocks noChangeArrowheads="1"/>
            </p:cNvSpPr>
            <p:nvPr/>
          </p:nvSpPr>
          <p:spPr bwMode="auto">
            <a:xfrm>
              <a:off x="717" y="2839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Row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2" name="Rectangle 1100"/>
            <p:cNvSpPr>
              <a:spLocks noChangeArrowheads="1"/>
            </p:cNvSpPr>
            <p:nvPr/>
          </p:nvSpPr>
          <p:spPr bwMode="auto">
            <a:xfrm>
              <a:off x="864" y="2839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1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3" name="Rectangle 1101"/>
            <p:cNvSpPr>
              <a:spLocks noChangeArrowheads="1"/>
            </p:cNvSpPr>
            <p:nvPr/>
          </p:nvSpPr>
          <p:spPr bwMode="auto">
            <a:xfrm>
              <a:off x="717" y="3181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Row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4" name="Rectangle 1102"/>
            <p:cNvSpPr>
              <a:spLocks noChangeArrowheads="1"/>
            </p:cNvSpPr>
            <p:nvPr/>
          </p:nvSpPr>
          <p:spPr bwMode="auto">
            <a:xfrm>
              <a:off x="864" y="3181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2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5" name="Rectangle 1103"/>
            <p:cNvSpPr>
              <a:spLocks noChangeArrowheads="1"/>
            </p:cNvSpPr>
            <p:nvPr/>
          </p:nvSpPr>
          <p:spPr bwMode="auto">
            <a:xfrm>
              <a:off x="717" y="3504"/>
              <a:ext cx="19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Row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6" name="Rectangle 1104"/>
            <p:cNvSpPr>
              <a:spLocks noChangeArrowheads="1"/>
            </p:cNvSpPr>
            <p:nvPr/>
          </p:nvSpPr>
          <p:spPr bwMode="auto">
            <a:xfrm>
              <a:off x="864" y="3504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3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7" name="Rectangle 1105"/>
            <p:cNvSpPr>
              <a:spLocks noChangeArrowheads="1"/>
            </p:cNvSpPr>
            <p:nvPr/>
          </p:nvSpPr>
          <p:spPr bwMode="auto">
            <a:xfrm>
              <a:off x="1102" y="3765"/>
              <a:ext cx="3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Column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8" name="Rectangle 1106"/>
            <p:cNvSpPr>
              <a:spLocks noChangeArrowheads="1"/>
            </p:cNvSpPr>
            <p:nvPr/>
          </p:nvSpPr>
          <p:spPr bwMode="auto">
            <a:xfrm>
              <a:off x="1354" y="376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0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59" name="Rectangle 1107"/>
            <p:cNvSpPr>
              <a:spLocks noChangeArrowheads="1"/>
            </p:cNvSpPr>
            <p:nvPr/>
          </p:nvSpPr>
          <p:spPr bwMode="auto">
            <a:xfrm>
              <a:off x="1802" y="3765"/>
              <a:ext cx="3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Column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0" name="Rectangle 1108"/>
            <p:cNvSpPr>
              <a:spLocks noChangeArrowheads="1"/>
            </p:cNvSpPr>
            <p:nvPr/>
          </p:nvSpPr>
          <p:spPr bwMode="auto">
            <a:xfrm>
              <a:off x="2061" y="376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1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1" name="Rectangle 1109"/>
            <p:cNvSpPr>
              <a:spLocks noChangeArrowheads="1"/>
            </p:cNvSpPr>
            <p:nvPr/>
          </p:nvSpPr>
          <p:spPr bwMode="auto">
            <a:xfrm>
              <a:off x="2425" y="3765"/>
              <a:ext cx="3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Column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2" name="Rectangle 1110"/>
            <p:cNvSpPr>
              <a:spLocks noChangeArrowheads="1"/>
            </p:cNvSpPr>
            <p:nvPr/>
          </p:nvSpPr>
          <p:spPr bwMode="auto">
            <a:xfrm>
              <a:off x="2677" y="376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2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3" name="Rectangle 1111"/>
            <p:cNvSpPr>
              <a:spLocks noChangeArrowheads="1"/>
            </p:cNvSpPr>
            <p:nvPr/>
          </p:nvSpPr>
          <p:spPr bwMode="auto">
            <a:xfrm>
              <a:off x="3174" y="3765"/>
              <a:ext cx="3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Column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4" name="Rectangle 1112"/>
            <p:cNvSpPr>
              <a:spLocks noChangeArrowheads="1"/>
            </p:cNvSpPr>
            <p:nvPr/>
          </p:nvSpPr>
          <p:spPr bwMode="auto">
            <a:xfrm>
              <a:off x="3433" y="376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3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5" name="Rectangle 1113"/>
            <p:cNvSpPr>
              <a:spLocks noChangeArrowheads="1"/>
            </p:cNvSpPr>
            <p:nvPr/>
          </p:nvSpPr>
          <p:spPr bwMode="auto">
            <a:xfrm>
              <a:off x="3790" y="3765"/>
              <a:ext cx="32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Column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6" name="Rectangle 1114"/>
            <p:cNvSpPr>
              <a:spLocks noChangeArrowheads="1"/>
            </p:cNvSpPr>
            <p:nvPr/>
          </p:nvSpPr>
          <p:spPr bwMode="auto">
            <a:xfrm>
              <a:off x="4049" y="3765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4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7" name="Line 1115"/>
            <p:cNvSpPr>
              <a:spLocks noChangeShapeType="1"/>
            </p:cNvSpPr>
            <p:nvPr/>
          </p:nvSpPr>
          <p:spPr bwMode="auto">
            <a:xfrm flipH="1">
              <a:off x="4661" y="2443"/>
              <a:ext cx="379" cy="0"/>
            </a:xfrm>
            <a:prstGeom prst="line">
              <a:avLst/>
            </a:prstGeom>
            <a:noFill/>
            <a:ln w="317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8" name="Freeform 1116"/>
            <p:cNvSpPr>
              <a:spLocks/>
            </p:cNvSpPr>
            <p:nvPr/>
          </p:nvSpPr>
          <p:spPr bwMode="auto">
            <a:xfrm>
              <a:off x="4590" y="2410"/>
              <a:ext cx="77" cy="66"/>
            </a:xfrm>
            <a:custGeom>
              <a:avLst/>
              <a:gdLst>
                <a:gd name="T0" fmla="*/ 77 w 77"/>
                <a:gd name="T1" fmla="*/ 66 h 66"/>
                <a:gd name="T2" fmla="*/ 0 w 77"/>
                <a:gd name="T3" fmla="*/ 33 h 66"/>
                <a:gd name="T4" fmla="*/ 77 w 77"/>
                <a:gd name="T5" fmla="*/ 0 h 66"/>
                <a:gd name="T6" fmla="*/ 77 w 77"/>
                <a:gd name="T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6">
                  <a:moveTo>
                    <a:pt x="77" y="66"/>
                  </a:moveTo>
                  <a:lnTo>
                    <a:pt x="0" y="33"/>
                  </a:lnTo>
                  <a:lnTo>
                    <a:pt x="77" y="0"/>
                  </a:lnTo>
                  <a:lnTo>
                    <a:pt x="77" y="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69" name="Line 1117"/>
            <p:cNvSpPr>
              <a:spLocks noChangeShapeType="1"/>
            </p:cNvSpPr>
            <p:nvPr/>
          </p:nvSpPr>
          <p:spPr bwMode="auto">
            <a:xfrm flipH="1">
              <a:off x="4542" y="2919"/>
              <a:ext cx="379" cy="0"/>
            </a:xfrm>
            <a:prstGeom prst="line">
              <a:avLst/>
            </a:prstGeom>
            <a:noFill/>
            <a:ln w="317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0" name="Freeform 1118"/>
            <p:cNvSpPr>
              <a:spLocks/>
            </p:cNvSpPr>
            <p:nvPr/>
          </p:nvSpPr>
          <p:spPr bwMode="auto">
            <a:xfrm>
              <a:off x="4471" y="2885"/>
              <a:ext cx="77" cy="67"/>
            </a:xfrm>
            <a:custGeom>
              <a:avLst/>
              <a:gdLst>
                <a:gd name="T0" fmla="*/ 77 w 77"/>
                <a:gd name="T1" fmla="*/ 67 h 67"/>
                <a:gd name="T2" fmla="*/ 0 w 77"/>
                <a:gd name="T3" fmla="*/ 34 h 67"/>
                <a:gd name="T4" fmla="*/ 77 w 77"/>
                <a:gd name="T5" fmla="*/ 0 h 67"/>
                <a:gd name="T6" fmla="*/ 77 w 77"/>
                <a:gd name="T7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67">
                  <a:moveTo>
                    <a:pt x="77" y="67"/>
                  </a:moveTo>
                  <a:lnTo>
                    <a:pt x="0" y="34"/>
                  </a:lnTo>
                  <a:lnTo>
                    <a:pt x="77" y="0"/>
                  </a:lnTo>
                  <a:lnTo>
                    <a:pt x="77" y="6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1" name="Line 1119"/>
            <p:cNvSpPr>
              <a:spLocks noChangeShapeType="1"/>
            </p:cNvSpPr>
            <p:nvPr/>
          </p:nvSpPr>
          <p:spPr bwMode="auto">
            <a:xfrm flipH="1">
              <a:off x="4403" y="3445"/>
              <a:ext cx="379" cy="0"/>
            </a:xfrm>
            <a:prstGeom prst="line">
              <a:avLst/>
            </a:prstGeom>
            <a:noFill/>
            <a:ln w="317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2" name="Freeform 1120"/>
            <p:cNvSpPr>
              <a:spLocks/>
            </p:cNvSpPr>
            <p:nvPr/>
          </p:nvSpPr>
          <p:spPr bwMode="auto">
            <a:xfrm>
              <a:off x="4332" y="3412"/>
              <a:ext cx="78" cy="66"/>
            </a:xfrm>
            <a:custGeom>
              <a:avLst/>
              <a:gdLst>
                <a:gd name="T0" fmla="*/ 78 w 78"/>
                <a:gd name="T1" fmla="*/ 66 h 66"/>
                <a:gd name="T2" fmla="*/ 0 w 78"/>
                <a:gd name="T3" fmla="*/ 33 h 66"/>
                <a:gd name="T4" fmla="*/ 78 w 78"/>
                <a:gd name="T5" fmla="*/ 0 h 66"/>
                <a:gd name="T6" fmla="*/ 78 w 78"/>
                <a:gd name="T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66">
                  <a:moveTo>
                    <a:pt x="78" y="66"/>
                  </a:moveTo>
                  <a:lnTo>
                    <a:pt x="0" y="33"/>
                  </a:lnTo>
                  <a:lnTo>
                    <a:pt x="78" y="0"/>
                  </a:lnTo>
                  <a:lnTo>
                    <a:pt x="78" y="6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3" name="Rectangle 1121"/>
            <p:cNvSpPr>
              <a:spLocks noChangeArrowheads="1"/>
            </p:cNvSpPr>
            <p:nvPr/>
          </p:nvSpPr>
          <p:spPr bwMode="auto">
            <a:xfrm>
              <a:off x="5057" y="2372"/>
              <a:ext cx="2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Page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4" name="Rectangle 1122"/>
            <p:cNvSpPr>
              <a:spLocks noChangeArrowheads="1"/>
            </p:cNvSpPr>
            <p:nvPr/>
          </p:nvSpPr>
          <p:spPr bwMode="auto">
            <a:xfrm>
              <a:off x="5232" y="2372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2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5" name="Rectangle 1123"/>
            <p:cNvSpPr>
              <a:spLocks noChangeArrowheads="1"/>
            </p:cNvSpPr>
            <p:nvPr/>
          </p:nvSpPr>
          <p:spPr bwMode="auto">
            <a:xfrm>
              <a:off x="4945" y="2857"/>
              <a:ext cx="2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Page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6" name="Rectangle 1124"/>
            <p:cNvSpPr>
              <a:spLocks noChangeArrowheads="1"/>
            </p:cNvSpPr>
            <p:nvPr/>
          </p:nvSpPr>
          <p:spPr bwMode="auto">
            <a:xfrm>
              <a:off x="5120" y="285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1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7" name="Rectangle 1125"/>
            <p:cNvSpPr>
              <a:spLocks noChangeArrowheads="1"/>
            </p:cNvSpPr>
            <p:nvPr/>
          </p:nvSpPr>
          <p:spPr bwMode="auto">
            <a:xfrm>
              <a:off x="4805" y="3387"/>
              <a:ext cx="2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Page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  <p:sp>
          <p:nvSpPr>
            <p:cNvPr id="50278" name="Rectangle 1126"/>
            <p:cNvSpPr>
              <a:spLocks noChangeArrowheads="1"/>
            </p:cNvSpPr>
            <p:nvPr/>
          </p:nvSpPr>
          <p:spPr bwMode="auto">
            <a:xfrm>
              <a:off x="4973" y="3387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ngsana New" pitchFamily="18" charset="-34"/>
                </a:rPr>
                <a:t>0</a:t>
              </a:r>
              <a:endParaRPr kumimoji="0" lang="th-TH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>
                <a:latin typeface="Angsana New" pitchFamily="18" charset="-34"/>
                <a:cs typeface="FreesiaUPC" pitchFamily="34" charset="-34"/>
              </a:rPr>
              <a:t>รูปแบบทั่วไปของโครงสร้างข้อมูลอาร์เรย์ </a:t>
            </a:r>
            <a:r>
              <a:rPr lang="en-US" b="1">
                <a:latin typeface="Angsana New" pitchFamily="18" charset="-34"/>
                <a:cs typeface="FreesiaUPC" pitchFamily="34" charset="-34"/>
              </a:rPr>
              <a:t>3</a:t>
            </a:r>
            <a:r>
              <a:rPr lang="th-TH" b="1">
                <a:latin typeface="Angsana New" pitchFamily="18" charset="-34"/>
                <a:cs typeface="FreesiaUPC" pitchFamily="34" charset="-34"/>
              </a:rPr>
              <a:t> มิติ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827088" y="1557338"/>
            <a:ext cx="75596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A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rrayName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[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: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,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L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: U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, L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: U</a:t>
            </a:r>
            <a:r>
              <a:rPr kumimoji="0" lang="en-US" sz="2400" b="1" i="0" u="none" strike="noStrike" kern="1200" cap="none" spc="0" normalizeH="0" baseline="-2500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3</a:t>
            </a:r>
            <a:r>
              <a:rPr kumimoji="0" lang="th-TH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เมื่อ 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A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rrayName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คือ   ชื่อของโครงสร้างข้อมูลอาร์เรย์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คือ  ค่าขอบเขตล่างสุด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(Lower Bound)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ของแถว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1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คือ   ค่าขอบเขตสูงสุด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(Upper Bound)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ของแถว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คือ   ค่าขอบเขตล่างสุด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(Lower Bound)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ของคอลัมน์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2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คือ   ค่าขอบเขตสูงสุด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(Upper Bound)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ของคอลัมน์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ngsana New" pitchFamily="18" charset="-34"/>
              </a:rPr>
              <a:t>	 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L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3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  คือ   ค่าขอบเขตล่างสุด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(Lower Bound)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ของความลึก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	    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U</a:t>
            </a:r>
            <a:r>
              <a:rPr kumimoji="0" lang="en-US" sz="2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3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 คือ   ค่าขอบเขตสูงสุด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(Upper Bound)</a:t>
            </a:r>
            <a:r>
              <a:rPr kumimoji="0" lang="th-TH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FreesiaUPC" pitchFamily="34" charset="-34"/>
              </a:rPr>
              <a:t> ของความลึก</a:t>
            </a:r>
            <a:endParaRPr kumimoji="0" lang="th-TH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800" b="1">
                <a:cs typeface="FreesiaUPC" pitchFamily="34" charset="-34"/>
              </a:rPr>
              <a:t>การหาจำนวนสมาชิกของอาร์เรย์ </a:t>
            </a:r>
            <a:r>
              <a:rPr lang="en-US" sz="3800" b="1">
                <a:cs typeface="FreesiaUPC" pitchFamily="34" charset="-34"/>
              </a:rPr>
              <a:t>3 </a:t>
            </a:r>
            <a:r>
              <a:rPr lang="th-TH" sz="3800" b="1">
                <a:cs typeface="FreesiaUPC" pitchFamily="34" charset="-34"/>
              </a:rPr>
              <a:t>มิติ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>
                <a:cs typeface="FreesiaUPC" pitchFamily="34" charset="-34"/>
              </a:rPr>
              <a:t>หาจากสูตร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>
                <a:cs typeface="FreesiaUPC" pitchFamily="34" charset="-34"/>
              </a:rPr>
              <a:t>   จำนวนสมาชิก </a:t>
            </a:r>
            <a:r>
              <a:rPr lang="en-US">
                <a:cs typeface="FreesiaUPC" pitchFamily="34" charset="-34"/>
              </a:rPr>
              <a:t>= </a:t>
            </a:r>
            <a:r>
              <a:rPr lang="en-US" sz="2200">
                <a:cs typeface="FreesiaUPC" pitchFamily="34" charset="-34"/>
              </a:rPr>
              <a:t>(U</a:t>
            </a:r>
            <a:r>
              <a:rPr lang="en-US" sz="2200" baseline="-25000">
                <a:cs typeface="FreesiaUPC" pitchFamily="34" charset="-34"/>
              </a:rPr>
              <a:t>1</a:t>
            </a:r>
            <a:r>
              <a:rPr lang="en-US" sz="2200">
                <a:cs typeface="FreesiaUPC" pitchFamily="34" charset="-34"/>
              </a:rPr>
              <a:t>-L</a:t>
            </a:r>
            <a:r>
              <a:rPr lang="en-US" sz="2200" baseline="-25000">
                <a:cs typeface="FreesiaUPC" pitchFamily="34" charset="-34"/>
              </a:rPr>
              <a:t>1</a:t>
            </a:r>
            <a:r>
              <a:rPr lang="en-US" sz="2200">
                <a:cs typeface="FreesiaUPC" pitchFamily="34" charset="-34"/>
              </a:rPr>
              <a:t>+1) * (U</a:t>
            </a:r>
            <a:r>
              <a:rPr lang="en-US" sz="2200" baseline="-25000">
                <a:cs typeface="FreesiaUPC" pitchFamily="34" charset="-34"/>
              </a:rPr>
              <a:t>2</a:t>
            </a:r>
            <a:r>
              <a:rPr lang="en-US" sz="2200">
                <a:cs typeface="FreesiaUPC" pitchFamily="34" charset="-34"/>
              </a:rPr>
              <a:t>-L</a:t>
            </a:r>
            <a:r>
              <a:rPr lang="en-US" sz="2200" baseline="-25000">
                <a:cs typeface="FreesiaUPC" pitchFamily="34" charset="-34"/>
              </a:rPr>
              <a:t>2</a:t>
            </a:r>
            <a:r>
              <a:rPr lang="en-US" sz="2200">
                <a:cs typeface="FreesiaUPC" pitchFamily="34" charset="-34"/>
              </a:rPr>
              <a:t>+1) *(U</a:t>
            </a:r>
            <a:r>
              <a:rPr lang="en-US" sz="2200" baseline="-25000">
                <a:cs typeface="FreesiaUPC" pitchFamily="34" charset="-34"/>
              </a:rPr>
              <a:t>3</a:t>
            </a:r>
            <a:r>
              <a:rPr lang="en-US" sz="2200">
                <a:cs typeface="FreesiaUPC" pitchFamily="34" charset="-34"/>
              </a:rPr>
              <a:t>-L</a:t>
            </a:r>
            <a:r>
              <a:rPr lang="en-US" sz="2200" baseline="-25000">
                <a:cs typeface="FreesiaUPC" pitchFamily="34" charset="-34"/>
              </a:rPr>
              <a:t>3</a:t>
            </a:r>
            <a:r>
              <a:rPr lang="en-US" sz="2200">
                <a:cs typeface="FreesiaUPC" pitchFamily="34" charset="-34"/>
              </a:rPr>
              <a:t>+1</a:t>
            </a:r>
            <a:r>
              <a:rPr lang="en-US">
                <a:cs typeface="FreesiaUPC" pitchFamily="34" charset="-34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th-TH">
                <a:cs typeface="FreesiaUPC" pitchFamily="34" charset="-34"/>
              </a:rPr>
              <a:t>เช่น จำนวนสมาชิกของอาร์เรย์ </a:t>
            </a:r>
            <a:r>
              <a:rPr lang="en-US" sz="2200">
                <a:cs typeface="FreesiaUPC" pitchFamily="34" charset="-34"/>
              </a:rPr>
              <a:t>A(2,3,4)</a:t>
            </a:r>
            <a:r>
              <a:rPr lang="en-US">
                <a:cs typeface="FreesiaUPC" pitchFamily="34" charset="-34"/>
              </a:rPr>
              <a:t> </a:t>
            </a:r>
            <a:r>
              <a:rPr lang="th-TH">
                <a:cs typeface="FreesiaUPC" pitchFamily="34" charset="-34"/>
              </a:rPr>
              <a:t>หรือ </a:t>
            </a:r>
            <a:r>
              <a:rPr lang="en-US" sz="2200">
                <a:cs typeface="FreesiaUPC" pitchFamily="34" charset="-34"/>
              </a:rPr>
              <a:t>A(0:1,0:2,0:3)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cs typeface="FreesiaUPC" pitchFamily="34" charset="-34"/>
              </a:rPr>
              <a:t>    </a:t>
            </a:r>
            <a:r>
              <a:rPr lang="th-TH">
                <a:cs typeface="FreesiaUPC" pitchFamily="34" charset="-34"/>
              </a:rPr>
              <a:t>จำนวนสมาชิก </a:t>
            </a:r>
            <a:r>
              <a:rPr lang="en-US">
                <a:cs typeface="FreesiaUPC" pitchFamily="34" charset="-34"/>
              </a:rPr>
              <a:t>= </a:t>
            </a:r>
            <a:r>
              <a:rPr lang="en-US" sz="2200">
                <a:cs typeface="FreesiaUPC" pitchFamily="34" charset="-34"/>
              </a:rPr>
              <a:t>(1-0+1)*(2-0+1)*(3-0+1)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>
                <a:cs typeface="FreesiaUPC" pitchFamily="34" charset="-34"/>
              </a:rPr>
              <a:t>                  </a:t>
            </a:r>
            <a:r>
              <a:rPr lang="en-US" sz="2200">
                <a:cs typeface="FreesiaUPC" pitchFamily="34" charset="-34"/>
              </a:rPr>
              <a:t>=  2*3*4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>
                <a:cs typeface="FreesiaUPC" pitchFamily="34" charset="-34"/>
              </a:rPr>
              <a:t>                         =  24</a:t>
            </a:r>
            <a:endParaRPr lang="th-TH" sz="220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896D1-80D4-4154-B7A2-8A990199D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อาร์เรย์ 1 มิติ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77B9-4E6A-4385-A346-E5C24F457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203960"/>
            <a:ext cx="8229600" cy="5394960"/>
          </a:xfrm>
        </p:spPr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จะมีรูปแบบดังนี้ [1,2,3,4,5,6]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= [1,2,3,4,5,6]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print(a[2])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print(a[2:5])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หรือเก็บเป็นตัวหนังสือ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=["BMW", "Benz", "Lamborghini"]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print(cars[1])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print(cars[1:3]) 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270013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AC3D1-9184-462C-B67B-625283EFC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จำนวนค่าใน </a:t>
            </a:r>
            <a:r>
              <a:rPr lang="en-US" dirty="0"/>
              <a:t>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24029-C321-4846-8FD4-C39B626BA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ถ้าต้องการทราบ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Length of an Array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สามารถ ค้นหาได้จากคำสั่ง </a:t>
            </a:r>
          </a:p>
          <a:p>
            <a:pPr marL="0" indent="0">
              <a:buNone/>
            </a:pP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len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=["BMW", "Benz", "Lamborghini"]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x =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len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(cars)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6176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B1B49-D78B-462C-8C7B-FDCDF2BC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การเปลี่ยนค่าใดค่าหนึ่งใน </a:t>
            </a:r>
            <a:r>
              <a:rPr lang="en-US" dirty="0"/>
              <a:t>Array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EA60-9332-4A3B-9ADE-A6B10F18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= [1,2,3,4,5,6]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print(a[2])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a[2]=5</a:t>
            </a:r>
          </a:p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print(a[2])</a:t>
            </a:r>
          </a:p>
        </p:txBody>
      </p:sp>
    </p:spTree>
    <p:extLst>
      <p:ext uri="{BB962C8B-B14F-4D97-AF65-F5344CB8AC3E}">
        <p14:creationId xmlns:p14="http://schemas.microsoft.com/office/powerpoint/2010/main" val="80807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903A0-EE65-406D-9B92-F20A17F61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Variables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608AAF-5C55-43F6-9C98-AC41575A46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4065" y="2638550"/>
            <a:ext cx="5657143" cy="666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E0B4D3-062B-4098-B5B0-28FCB93CA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129" y="1333308"/>
            <a:ext cx="6266667" cy="9428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D38925-CECD-41E6-BB0C-D2DD4B3F0A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9086" y="3691751"/>
            <a:ext cx="5771429" cy="9904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727019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1839-36E9-44EC-BFA0-E85319727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ถ้าต้องการแสดงค่าใน</a:t>
            </a:r>
            <a:r>
              <a:rPr lang="en-US" dirty="0"/>
              <a:t> Array </a:t>
            </a:r>
            <a:r>
              <a:rPr lang="th-TH" dirty="0"/>
              <a:t>ทีละตัว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0D62-A96F-452C-B91D-F334B9745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Loop For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["Ford", "Volvo", "BMW"]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for x in cars: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print(x)</a:t>
            </a: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27924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4B9B-8CB0-472C-963D-5747BE62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การเพิ่มค่าใน </a:t>
            </a:r>
            <a:r>
              <a:rPr lang="en-US" dirty="0"/>
              <a:t>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721A-83A0-485F-846D-B476BBE3E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ในภาษา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จะใช้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append() 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["Ford", "Volvo", "BMW"]</a:t>
            </a:r>
          </a:p>
          <a:p>
            <a:pPr marL="327025" lvl="1" indent="0">
              <a:buNone/>
            </a:pP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cars.append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("Honda")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1678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4B9B-8CB0-472C-963D-5747BE622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การลบค่าใน </a:t>
            </a:r>
            <a:r>
              <a:rPr lang="en-US" dirty="0"/>
              <a:t>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721A-83A0-485F-846D-B476BBE3E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ในภาษา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จะใช้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pop()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["Ford", "Volvo", "BMW"]</a:t>
            </a:r>
          </a:p>
          <a:p>
            <a:pPr marL="327025" lvl="1" indent="0">
              <a:buNone/>
            </a:pP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cars.pop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(1)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indent="-457200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หรือใช้ </a:t>
            </a:r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remove()</a:t>
            </a:r>
            <a:endParaRPr lang="th-TH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["Ford", "Volvo", "BMW"]</a:t>
            </a:r>
          </a:p>
          <a:p>
            <a:pPr marL="327025" lvl="1" indent="0">
              <a:buNone/>
            </a:pP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cars.remove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("Volvo")</a:t>
            </a:r>
          </a:p>
          <a:p>
            <a:pPr marL="327025" lvl="1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656991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303A-B24A-4AEC-B6BD-58C099F8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</a:t>
            </a:r>
            <a:r>
              <a:rPr lang="th-TH" dirty="0"/>
              <a:t>มีวิธีจัดการกับค่าใน </a:t>
            </a:r>
            <a:r>
              <a:rPr lang="en-US" dirty="0"/>
              <a:t>Array </a:t>
            </a:r>
            <a:r>
              <a:rPr lang="th-TH" dirty="0"/>
              <a:t>ได้หลายคำสั่ง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2889-54B0-4F00-AE58-BC08E7FB5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clear()</a:t>
            </a:r>
            <a:r>
              <a:rPr lang="th-TH" dirty="0"/>
              <a:t> ลบค่าต่างๆ ใน </a:t>
            </a:r>
            <a:r>
              <a:rPr lang="en-US" dirty="0"/>
              <a:t>Array </a:t>
            </a:r>
          </a:p>
          <a:p>
            <a:pPr marL="327025" lvl="1" indent="0">
              <a:buNone/>
            </a:pPr>
            <a:r>
              <a:rPr lang="en-US" dirty="0"/>
              <a:t>fruits = ['apple', 'banana', 'cherry', 'orange']</a:t>
            </a:r>
          </a:p>
          <a:p>
            <a:pPr marL="327025" lvl="1" indent="0">
              <a:buNone/>
            </a:pPr>
            <a:r>
              <a:rPr lang="en-US" dirty="0" err="1"/>
              <a:t>fruits.clear</a:t>
            </a:r>
            <a:r>
              <a:rPr lang="en-US" dirty="0"/>
              <a:t>()</a:t>
            </a:r>
          </a:p>
          <a:p>
            <a:r>
              <a:rPr lang="en-US" dirty="0"/>
              <a:t>copy()</a:t>
            </a:r>
            <a:r>
              <a:rPr lang="th-TH" dirty="0"/>
              <a:t> ทำการตัดลอกค่า</a:t>
            </a:r>
          </a:p>
          <a:p>
            <a:pPr marL="327025" lvl="1" indent="0">
              <a:buNone/>
            </a:pPr>
            <a:r>
              <a:rPr lang="en-US" dirty="0"/>
              <a:t>x = </a:t>
            </a:r>
            <a:r>
              <a:rPr lang="en-US" dirty="0" err="1"/>
              <a:t>fruits.copy</a:t>
            </a:r>
            <a:r>
              <a:rPr lang="en-US" dirty="0"/>
              <a:t>()</a:t>
            </a:r>
            <a:endParaRPr lang="th-TH" dirty="0"/>
          </a:p>
          <a:p>
            <a:r>
              <a:rPr lang="en-US" dirty="0"/>
              <a:t>count()</a:t>
            </a:r>
            <a:r>
              <a:rPr lang="th-TH" dirty="0"/>
              <a:t> นับจำนวนค่าที่กำหนด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/>
              <a:t>a=[1,1,2,2,2,3]</a:t>
            </a:r>
          </a:p>
          <a:p>
            <a:pPr marL="0" indent="0">
              <a:buNone/>
            </a:pPr>
            <a:r>
              <a:rPr lang="en-US" dirty="0"/>
              <a:t>	print(</a:t>
            </a:r>
            <a:r>
              <a:rPr lang="en-US" dirty="0" err="1"/>
              <a:t>a.count</a:t>
            </a:r>
            <a:r>
              <a:rPr lang="en-US" dirty="0"/>
              <a:t>(2))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199856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303A-B24A-4AEC-B6BD-58C099F8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มีวิธีจัดการกับค่าใน 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ได้หลายคำสั่ง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2889-54B0-4F00-AE58-BC08E7FB5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432560"/>
            <a:ext cx="8229600" cy="5018405"/>
          </a:xfrm>
        </p:spPr>
        <p:txBody>
          <a:bodyPr/>
          <a:lstStyle/>
          <a:p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extend()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นำ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List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อื่นมาต่อ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ตัวเดิม เช่น</a:t>
            </a:r>
          </a:p>
          <a:p>
            <a:pPr marL="679450" lvl="2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a=[1,2]</a:t>
            </a:r>
          </a:p>
          <a:p>
            <a:pPr marL="679450" lvl="2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b=[3,4]</a:t>
            </a:r>
          </a:p>
          <a:p>
            <a:pPr marL="679450" lvl="2" indent="0">
              <a:buNone/>
            </a:pP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a.extend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(b)</a:t>
            </a:r>
          </a:p>
          <a:p>
            <a:pPr marL="679450" lvl="2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print(a)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index()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ค้นหาตำแหน่งใน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</a:t>
            </a: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</a:t>
            </a: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a.index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(2))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03954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303A-B24A-4AEC-B6BD-58C099F8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มีวิธีจัดการกับค่าใน 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ได้หลายคำสั่ง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2889-54B0-4F00-AE58-BC08E7FB5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005840"/>
            <a:ext cx="8229600" cy="5018405"/>
          </a:xfrm>
        </p:spPr>
        <p:txBody>
          <a:bodyPr/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insert()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การเพิ่มค่าใน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คล้ายๆ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append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แต่เพิ่มโดยระบุตำแหน่งได้ (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append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เพิ่มต่อท้าย)</a:t>
            </a:r>
          </a:p>
          <a:p>
            <a:pPr marL="327025" lvl="1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fruits = ['apple', 'banana', 'cherry']</a:t>
            </a:r>
          </a:p>
          <a:p>
            <a:pPr marL="327025" lvl="1" indent="0">
              <a:buNone/>
            </a:pP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fruits.insert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(1, "orange")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indent="-457200"/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reverse()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การเรียง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จากท้ายมาหน้า จากหน้าไปท้าย</a:t>
            </a:r>
          </a:p>
          <a:p>
            <a:pPr marL="327025" lvl="1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a=[1,2,3,4]</a:t>
            </a:r>
          </a:p>
          <a:p>
            <a:pPr marL="327025" lvl="1" indent="0">
              <a:buNone/>
            </a:pP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a.reverse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()</a:t>
            </a:r>
          </a:p>
          <a:p>
            <a:pPr marL="327025" lvl="1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print(a)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969205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303A-B24A-4AEC-B6BD-58C099F8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มีวิธีจัดการกับค่าใน 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ได้หลายคำสั่ง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A2889-54B0-4F00-AE58-BC08E7FB5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005840"/>
            <a:ext cx="8229600" cy="5018405"/>
          </a:xfrm>
        </p:spPr>
        <p:txBody>
          <a:bodyPr/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sort()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เรียงลำดับใน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Array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Syntax : </a:t>
            </a:r>
            <a:r>
              <a:rPr lang="en-US" sz="36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list.sort</a:t>
            </a:r>
            <a:r>
              <a:rPr lang="en-US" sz="3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(reverse=</a:t>
            </a:r>
            <a:r>
              <a:rPr lang="en-US" sz="36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True|False</a:t>
            </a:r>
            <a:r>
              <a:rPr lang="en-US" sz="3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, key=</a:t>
            </a:r>
            <a:r>
              <a:rPr lang="en-US" sz="36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myFunc</a:t>
            </a:r>
            <a:r>
              <a:rPr lang="en-US" sz="36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</a:p>
          <a:p>
            <a:pPr marL="327025" lvl="1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['Ford', 'BMW', 'Volvo']</a:t>
            </a:r>
          </a:p>
          <a:p>
            <a:pPr marL="327025" lvl="1" indent="0">
              <a:buNone/>
            </a:pPr>
            <a:r>
              <a:rPr lang="en-US" sz="32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cars.sort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()</a:t>
            </a:r>
          </a:p>
          <a:p>
            <a:pPr marL="327025" lvl="1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</a:p>
          <a:p>
            <a:pPr marL="327025" lvl="1" indent="0">
              <a:buNone/>
            </a:pPr>
            <a:r>
              <a:rPr lang="en-US" sz="32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cars.sort</a:t>
            </a:r>
            <a:r>
              <a:rPr lang="en-US" sz="32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(reverse=True)</a:t>
            </a:r>
          </a:p>
          <a:p>
            <a:pPr marL="327025" lvl="1" indent="0">
              <a:buNone/>
            </a:pP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</a:p>
          <a:p>
            <a:pPr marL="327025" lvl="1" indent="0">
              <a:buNone/>
            </a:pPr>
            <a:endParaRPr lang="en-US" sz="32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775057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EA05-DC0F-4434-AFAB-BADB67673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EE55-03C5-44F5-A8F7-636756BF0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def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myFunc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(e):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return 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len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(e)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cars = ['Ford', 'Mitsubishi', 'BMW', 'VW']</a:t>
            </a:r>
          </a:p>
          <a:p>
            <a:pPr marL="0" indent="0">
              <a:buNone/>
            </a:pP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cars.sort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(key=</a:t>
            </a:r>
            <a:r>
              <a:rPr lang="en-US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myFunc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print(cars)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939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BF28F-0080-48FB-9B09-E6D95482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อาร์เรย์ 2 มิติ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F3FF-F352-48BF-92D5-C5F4D50B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อาร์เรย์ 2 มิติมีการจัดเรียงข้อมูลในแถว  / คอลัมน์ สามารถเปรียบเทียบได้กับเมทริกซ์ในคณิตศาสตร์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Python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อาร์เรย์ 2 มิติ จะมีรูปแบบเป็น [[1, 2], [3, 4]]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27025" lvl="1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 = [[1, 2], [3, 4]]</a:t>
            </a:r>
          </a:p>
          <a:p>
            <a:pPr marL="327025" lvl="1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print(b[0][0])</a:t>
            </a:r>
          </a:p>
          <a:p>
            <a:pPr marL="327025" lvl="1" indent="0">
              <a:buNone/>
            </a:pPr>
            <a:r>
              <a:rPr lang="th-TH" dirty="0"/>
              <a:t>หากต้องการแสดงทั้งแถวและคอลัมน์ใช้คำสั่ง</a:t>
            </a:r>
            <a:endParaRPr lang="en-US" dirty="0"/>
          </a:p>
          <a:p>
            <a:pPr marL="327025" lvl="1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print(b[0:][0:])</a:t>
            </a:r>
          </a:p>
          <a:p>
            <a:pPr marL="327025" lvl="1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หากต้องการเฉพาะแถวที่ 1 ใช้คำสั่ง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27025" lvl="1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print(b[0][0:])</a:t>
            </a:r>
          </a:p>
        </p:txBody>
      </p:sp>
    </p:spTree>
    <p:extLst>
      <p:ext uri="{BB962C8B-B14F-4D97-AF65-F5344CB8AC3E}">
        <p14:creationId xmlns:p14="http://schemas.microsoft.com/office/powerpoint/2010/main" val="9730118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BF28F-0080-48FB-9B09-E6D954821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อาร์เรย์ </a:t>
            </a:r>
            <a:r>
              <a:rPr lang="en-US" dirty="0"/>
              <a:t>3</a:t>
            </a:r>
            <a:r>
              <a:rPr lang="th-TH" dirty="0"/>
              <a:t> มิติ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F3FF-F352-48BF-92D5-C5F4D50B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มีลักษณะการใช้งานเหมือนกับที่ผ่านมา แต่มีอาร์เรย์เพิ่มอีกมิติ ตัวอย่างเช่น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[[[1, 2, 3], [4, 5, 6], [7, 8, 9]],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[[10, 11, 12], [13, 14, 15], [16, 17, 18]],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[[19, 20, 21], [22, 23, 24], [25, 26, 27]]]</a:t>
            </a:r>
            <a:endParaRPr lang="en-US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 = [[[1, 2, 3], [4, 5, 6], [7, 8, 9]],[[10, 11, 12], [13, 14, 15], [16, 17, 18]],[[19, 20, 21], [22, 23, 24], [25, 26, 27]]]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print(d[0][1]) 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print(d[0][1][2])</a:t>
            </a:r>
          </a:p>
        </p:txBody>
      </p:sp>
    </p:spTree>
    <p:extLst>
      <p:ext uri="{BB962C8B-B14F-4D97-AF65-F5344CB8AC3E}">
        <p14:creationId xmlns:p14="http://schemas.microsoft.com/office/powerpoint/2010/main" val="261285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7930-01DF-4EB0-8F20-2DDEB73CD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Variables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4FF8E-E3F6-41D7-9A3D-82C16427E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152524"/>
            <a:ext cx="8280400" cy="411581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ชื่อตัวแปรเป็น </a:t>
            </a:r>
            <a:r>
              <a:rPr lang="en-US" dirty="0"/>
              <a:t>case-sensitive </a:t>
            </a:r>
            <a:r>
              <a:rPr lang="th-TH" dirty="0"/>
              <a:t>คือต้องระวังในการตั้งชื่อ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5F47EF-8BF6-4730-AF77-17CC7A238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48" y="1774083"/>
            <a:ext cx="8009524" cy="28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5692BA-8586-4CA7-9F5E-24BA13EBB9C8}"/>
              </a:ext>
            </a:extLst>
          </p:cNvPr>
          <p:cNvSpPr txBox="1">
            <a:spLocks/>
          </p:cNvSpPr>
          <p:nvPr/>
        </p:nvSpPr>
        <p:spPr>
          <a:xfrm>
            <a:off x="401721" y="4806114"/>
            <a:ext cx="8280400" cy="4115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มารถใส่ค่าแบบเรียงกันได้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061A8B-89FA-4B4F-BE47-2A44D5ACB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45" y="5282681"/>
            <a:ext cx="6066667" cy="10571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290785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3D53B-5AED-4598-8CD2-523E8C2D3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255-E475-48F8-9D57-CF0B5EC26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thislist</a:t>
            </a:r>
            <a:r>
              <a:rPr lang="en-US" dirty="0">
                <a:solidFill>
                  <a:srgbClr val="FF0000"/>
                </a:solidFill>
              </a:rPr>
              <a:t> = ["apple", "banana", "cherry", "orange", "kiwi", "melon", "mango"]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thislist</a:t>
            </a:r>
            <a:r>
              <a:rPr lang="en-US" dirty="0">
                <a:solidFill>
                  <a:srgbClr val="FF0000"/>
                </a:solidFill>
              </a:rPr>
              <a:t>[2:5])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dirty="0">
                <a:solidFill>
                  <a:srgbClr val="FF0000"/>
                </a:solidFill>
              </a:rPr>
              <a:t>ถ้าไม่เข้าใจคำตอบลอง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thislist</a:t>
            </a:r>
            <a:r>
              <a:rPr lang="en-US" dirty="0">
                <a:solidFill>
                  <a:srgbClr val="FF0000"/>
                </a:solidFill>
              </a:rPr>
              <a:t>[2])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thislist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th-TH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FF0000"/>
                </a:solidFill>
              </a:rPr>
              <a:t>])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F443D2A-8DFC-4F5F-85BB-B262DA502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699" y="2148646"/>
            <a:ext cx="470768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หมายถึง การดึงค่าจาก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index 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ที่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ถึง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ไม่รวม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index 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รายการที่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index: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คือ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"cherry"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คือ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"orange"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kumimoji="0" lang="th-TH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คือ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"kiwi"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96629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AFDA-2127-454C-A3B5-CBE3CB55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45A1-158E-4E80-B2CB-5E9BF3F07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tuple is a collection which is ordered and </a:t>
            </a:r>
            <a:r>
              <a:rPr lang="en-US" b="1" dirty="0"/>
              <a:t>unchangeable</a:t>
            </a:r>
            <a:r>
              <a:rPr lang="en-US" dirty="0"/>
              <a:t>. In Python tuples are written with round brackets.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thistuple</a:t>
            </a:r>
            <a:r>
              <a:rPr lang="en-US" dirty="0">
                <a:solidFill>
                  <a:srgbClr val="FF0000"/>
                </a:solidFill>
              </a:rPr>
              <a:t> = ("apple", "banana", "cherry")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thistuple</a:t>
            </a:r>
            <a:r>
              <a:rPr lang="en-US" dirty="0">
                <a:solidFill>
                  <a:srgbClr val="FF0000"/>
                </a:solidFill>
              </a:rPr>
              <a:t>[1])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thistuple</a:t>
            </a:r>
            <a:r>
              <a:rPr lang="en-US" dirty="0">
                <a:solidFill>
                  <a:srgbClr val="FF0000"/>
                </a:solidFill>
              </a:rPr>
              <a:t>[-1])</a:t>
            </a:r>
            <a:endParaRPr lang="th-T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dirty="0">
                <a:solidFill>
                  <a:srgbClr val="FF0000"/>
                </a:solidFill>
              </a:rPr>
              <a:t>จะ</a:t>
            </a:r>
            <a:r>
              <a:rPr lang="en-US" dirty="0">
                <a:solidFill>
                  <a:srgbClr val="FF0000"/>
                </a:solidFill>
              </a:rPr>
              <a:t> add </a:t>
            </a:r>
            <a:r>
              <a:rPr lang="th-TH" dirty="0">
                <a:solidFill>
                  <a:srgbClr val="FF0000"/>
                </a:solidFill>
              </a:rPr>
              <a:t>เพิ่มไม่ได้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2770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D676-1227-4BFC-9EB9-6320D84F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FEBCA-32DD-46EC-A618-DA9E8E730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is a collection which is </a:t>
            </a:r>
            <a:r>
              <a:rPr lang="en-US" dirty="0">
                <a:solidFill>
                  <a:srgbClr val="FF0000"/>
                </a:solidFill>
              </a:rPr>
              <a:t>unordered and unindexed</a:t>
            </a:r>
            <a:r>
              <a:rPr lang="en-US" dirty="0"/>
              <a:t>. In Python, sets are written with curly brackets</a:t>
            </a:r>
            <a:endParaRPr lang="th-TH" dirty="0"/>
          </a:p>
          <a:p>
            <a:r>
              <a:rPr lang="th-TH" dirty="0"/>
              <a:t>ค่าจะไม่ถูกเรียงจะ</a:t>
            </a:r>
            <a:r>
              <a:rPr lang="en-US" dirty="0"/>
              <a:t> random </a:t>
            </a:r>
            <a:r>
              <a:rPr lang="th-TH" dirty="0"/>
              <a:t>เวลาสั่งให้แสดงค่า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thisset</a:t>
            </a:r>
            <a:r>
              <a:rPr lang="en-US" dirty="0">
                <a:solidFill>
                  <a:srgbClr val="FF0000"/>
                </a:solidFill>
              </a:rPr>
              <a:t> = {"apple", "banana", "cherry"}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print(</a:t>
            </a:r>
            <a:r>
              <a:rPr lang="en-US" dirty="0" err="1">
                <a:solidFill>
                  <a:srgbClr val="FF0000"/>
                </a:solidFill>
              </a:rPr>
              <a:t>thisset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/>
              <a:t>Add an item to a set, using the add() method: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thisset.add</a:t>
            </a:r>
            <a:r>
              <a:rPr lang="en-US" dirty="0">
                <a:solidFill>
                  <a:srgbClr val="0070C0"/>
                </a:solidFill>
              </a:rPr>
              <a:t>("orange")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print(</a:t>
            </a:r>
            <a:r>
              <a:rPr lang="en-US" dirty="0" err="1">
                <a:solidFill>
                  <a:srgbClr val="0070C0"/>
                </a:solidFill>
              </a:rPr>
              <a:t>thisset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61178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D676-1227-4BFC-9EB9-6320D84F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Sets </a:t>
            </a:r>
            <a:r>
              <a:rPr lang="th-TH" dirty="0"/>
              <a:t>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FEBCA-32DD-46EC-A618-DA9E8E730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422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Add multiple items to a set, using the update() method: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{"apple", "banana", "cherry"}</a:t>
            </a:r>
            <a:b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thisset.update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(["orange", "mango", "grapes"])</a:t>
            </a:r>
            <a:b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</a:t>
            </a: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th-TH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Remove "banana" by using the remove() method:</a:t>
            </a:r>
            <a:endParaRPr lang="th-TH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thisset.remove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("banana")</a:t>
            </a:r>
          </a:p>
          <a:p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Remove "banana" by using the discard() method: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thisset.discard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("banana")</a:t>
            </a:r>
          </a:p>
          <a:p>
            <a:endParaRPr lang="en-US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579508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D676-1227-4BFC-9EB9-6320D84F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Sets </a:t>
            </a:r>
            <a:r>
              <a:rPr lang="th-TH" dirty="0"/>
              <a:t>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FEBCA-32DD-46EC-A618-DA9E8E730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422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Remove the last item by using the pop() method: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= {"apple", "banana", "cherry"}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 = </a:t>
            </a: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thisset.pop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()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print(x) #removed item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print(</a:t>
            </a: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#the set after removal</a:t>
            </a:r>
          </a:p>
          <a:p>
            <a:r>
              <a:rPr lang="en-US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The clear() method empties the set: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thisset.clear</a:t>
            </a:r>
            <a:r>
              <a:rPr lang="en-US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9715255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7027-2B53-4742-8A1E-99F2842F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30E9-23EF-4C09-A0BA-EAA70893B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257" y="1108881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dictionary is a collection which is 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unordered, changeable and indexed.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In Python dictionaries are written with curly brackets, and they have keys and values.</a:t>
            </a:r>
          </a:p>
          <a:p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8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Change the "year" to 2018:</a:t>
            </a:r>
            <a:endParaRPr lang="th-TH" sz="28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thisdict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["year"] = 2018</a:t>
            </a:r>
            <a:endParaRPr lang="th-TH" sz="28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8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Adding an item</a:t>
            </a:r>
            <a:endParaRPr lang="th-TH" sz="28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thisdict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["color"] = "red"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CB9C5-BE83-4159-A9B2-E0651647A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81" y="2465568"/>
            <a:ext cx="2761905" cy="1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78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7027-2B53-4742-8A1E-99F2842F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 Dictionaries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30E9-23EF-4C09-A0BA-EAA70893B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257" y="1108881"/>
            <a:ext cx="8229600" cy="4530725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The pop() method removes the item with the specified key name:</a:t>
            </a:r>
            <a:endParaRPr lang="th-TH" sz="280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thisdict.pop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("model")</a:t>
            </a:r>
            <a:r>
              <a:rPr lang="th-TH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หรือ 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del </a:t>
            </a:r>
            <a:r>
              <a:rPr lang="en-US" sz="2800" dirty="0" err="1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thisdict</a:t>
            </a:r>
            <a:r>
              <a:rPr lang="en-US" sz="28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["model"]</a:t>
            </a:r>
            <a:endParaRPr lang="th-TH" sz="28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551717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4E1B-5F15-453D-A13F-0FF4D75A0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</a:t>
            </a:r>
            <a:r>
              <a:rPr lang="th-TH" dirty="0"/>
              <a:t>การสร้าง โปรแกรมคำนวน </a:t>
            </a:r>
            <a:r>
              <a:rPr lang="en-US" dirty="0"/>
              <a:t>BMI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7A634-CB3D-4856-9A21-010A342CB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เริ่มจากสร้างการรับค่า น้ำหนัก ส่วนสูง และเริ่มคำนวน </a:t>
            </a:r>
            <a:r>
              <a:rPr lang="en-US" dirty="0"/>
              <a:t>BMI </a:t>
            </a:r>
            <a:r>
              <a:rPr lang="th-TH" dirty="0"/>
              <a:t>โดยให้แสดงในรูปแบบ </a:t>
            </a:r>
            <a:r>
              <a:rPr lang="en-US" dirty="0"/>
              <a:t>command </a:t>
            </a:r>
            <a:r>
              <a:rPr lang="en-US" dirty="0" err="1"/>
              <a:t>promt</a:t>
            </a:r>
            <a:r>
              <a:rPr lang="en-US" dirty="0"/>
              <a:t> </a:t>
            </a:r>
            <a:r>
              <a:rPr lang="th-TH" dirty="0"/>
              <a:t>ก่อน</a:t>
            </a:r>
          </a:p>
          <a:p>
            <a:r>
              <a:rPr lang="th-TH" dirty="0"/>
              <a:t>เมื่อทำ </a:t>
            </a:r>
            <a:r>
              <a:rPr lang="en-US" dirty="0"/>
              <a:t>command </a:t>
            </a:r>
            <a:r>
              <a:rPr lang="en-US" dirty="0" err="1"/>
              <a:t>promt</a:t>
            </a:r>
            <a:r>
              <a:rPr lang="en-US" dirty="0"/>
              <a:t> </a:t>
            </a:r>
            <a:r>
              <a:rPr lang="th-TH" dirty="0"/>
              <a:t>เสร็จให้ลองทำ </a:t>
            </a:r>
            <a:r>
              <a:rPr lang="en-US" dirty="0"/>
              <a:t>GUI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8930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B6956-91BD-45F6-85A8-9A6E31B3E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B763E-3803-456E-81D3-453A5E7CF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123950"/>
            <a:ext cx="8280400" cy="4254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/>
              <a:t>โปรแกรมคำนวน </a:t>
            </a:r>
            <a:r>
              <a:rPr lang="en-US" dirty="0"/>
              <a:t>BMI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CA7D65-E49A-4005-955E-DAE76B875194}"/>
              </a:ext>
            </a:extLst>
          </p:cNvPr>
          <p:cNvSpPr txBox="1"/>
          <p:nvPr/>
        </p:nvSpPr>
        <p:spPr>
          <a:xfrm>
            <a:off x="641350" y="1695450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น้ำหนัก </a:t>
            </a:r>
            <a:r>
              <a:rPr lang="en-US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88539E-2209-41DB-896A-1CC0B024CED9}"/>
              </a:ext>
            </a:extLst>
          </p:cNvPr>
          <p:cNvSpPr/>
          <p:nvPr/>
        </p:nvSpPr>
        <p:spPr>
          <a:xfrm>
            <a:off x="1403350" y="1758950"/>
            <a:ext cx="15303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6D8B37-7647-4124-899F-3DFE08ECC037}"/>
              </a:ext>
            </a:extLst>
          </p:cNvPr>
          <p:cNvSpPr txBox="1"/>
          <p:nvPr/>
        </p:nvSpPr>
        <p:spPr>
          <a:xfrm>
            <a:off x="641350" y="1395968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ส่วนสูง </a:t>
            </a:r>
            <a:r>
              <a:rPr lang="en-US" dirty="0"/>
              <a:t>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5589FB-B23A-46FD-B56A-12B36CE37241}"/>
              </a:ext>
            </a:extLst>
          </p:cNvPr>
          <p:cNvSpPr/>
          <p:nvPr/>
        </p:nvSpPr>
        <p:spPr>
          <a:xfrm>
            <a:off x="1403350" y="1459468"/>
            <a:ext cx="153035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C9C3F1-7DC8-4462-B879-3158D391777A}"/>
              </a:ext>
            </a:extLst>
          </p:cNvPr>
          <p:cNvSpPr/>
          <p:nvPr/>
        </p:nvSpPr>
        <p:spPr>
          <a:xfrm>
            <a:off x="1533525" y="2135664"/>
            <a:ext cx="1270000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คำนวน</a:t>
            </a:r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590D5D-B39A-48F9-9445-3B91198ED989}"/>
              </a:ext>
            </a:extLst>
          </p:cNvPr>
          <p:cNvSpPr/>
          <p:nvPr/>
        </p:nvSpPr>
        <p:spPr>
          <a:xfrm>
            <a:off x="977900" y="2578100"/>
            <a:ext cx="2520950" cy="673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ผล มี </a:t>
            </a:r>
            <a:r>
              <a:rPr lang="en-US" dirty="0"/>
              <a:t>BMI=?? </a:t>
            </a:r>
            <a:r>
              <a:rPr lang="th-TH" dirty="0"/>
              <a:t>โดยมีสุขภาพ....</a:t>
            </a:r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1D01215-B750-4EF5-B951-E18081CD969A}"/>
              </a:ext>
            </a:extLst>
          </p:cNvPr>
          <p:cNvSpPr/>
          <p:nvPr/>
        </p:nvSpPr>
        <p:spPr>
          <a:xfrm>
            <a:off x="3689352" y="1041400"/>
            <a:ext cx="2520950" cy="22923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รูปภาพ</a:t>
            </a:r>
          </a:p>
          <a:p>
            <a:pPr algn="ctr"/>
            <a:r>
              <a:rPr lang="th-TH" dirty="0"/>
              <a:t>ถ้าอ้วนก็โชว์ภาพอ้วน ถ้าผอมก็โชว์ภาพคนผอม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6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ACDE4-587A-45EA-8837-F23FE3D6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Variables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A13C6-1CB0-418A-9983-9848281A5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152524"/>
            <a:ext cx="8280400" cy="459708"/>
          </a:xfrm>
        </p:spPr>
        <p:txBody>
          <a:bodyPr>
            <a:normAutofit lnSpcReduction="10000"/>
          </a:bodyPr>
          <a:lstStyle/>
          <a:p>
            <a:r>
              <a:rPr lang="th-TH" dirty="0"/>
              <a:t>หรือใส่ค่าเดียวกันทั้ง </a:t>
            </a:r>
            <a:r>
              <a:rPr lang="en-US" dirty="0"/>
              <a:t>3</a:t>
            </a:r>
            <a:r>
              <a:rPr lang="th-TH" dirty="0"/>
              <a:t> ตัวได้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DBD749-12E6-4E5F-898A-3BC09554C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7" y="1753174"/>
            <a:ext cx="5619048" cy="11619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623481-0F15-4124-8609-367E3C45F0FC}"/>
              </a:ext>
            </a:extLst>
          </p:cNvPr>
          <p:cNvSpPr txBox="1">
            <a:spLocks/>
          </p:cNvSpPr>
          <p:nvPr/>
        </p:nvSpPr>
        <p:spPr>
          <a:xfrm>
            <a:off x="425785" y="3217945"/>
            <a:ext cx="8280400" cy="4597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การแสดง </a:t>
            </a:r>
            <a:r>
              <a:rPr lang="en-US" dirty="0"/>
              <a:t>output </a:t>
            </a:r>
            <a:r>
              <a:rPr lang="th-TH" dirty="0"/>
              <a:t>สามารถนำ </a:t>
            </a:r>
            <a:r>
              <a:rPr lang="en-US" dirty="0"/>
              <a:t>text</a:t>
            </a:r>
            <a:r>
              <a:rPr lang="th-TH" dirty="0"/>
              <a:t> </a:t>
            </a:r>
            <a:r>
              <a:rPr lang="en-US" dirty="0"/>
              <a:t>+</a:t>
            </a:r>
            <a:r>
              <a:rPr lang="th-TH" dirty="0"/>
              <a:t> </a:t>
            </a:r>
            <a:r>
              <a:rPr lang="en-US" dirty="0"/>
              <a:t>variable </a:t>
            </a:r>
            <a:r>
              <a:rPr lang="th-TH" dirty="0"/>
              <a:t>ได้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CA704F-3C09-4EC6-8D40-EE8A26FA9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837" y="3771436"/>
            <a:ext cx="5885714" cy="5904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931FF6-9BB9-4678-BA79-4156635AB6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644" y="4988908"/>
            <a:ext cx="6495238" cy="1019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5EA8A70-D267-45B9-973D-F12EE9068B5F}"/>
              </a:ext>
            </a:extLst>
          </p:cNvPr>
          <p:cNvSpPr txBox="1">
            <a:spLocks/>
          </p:cNvSpPr>
          <p:nvPr/>
        </p:nvSpPr>
        <p:spPr>
          <a:xfrm>
            <a:off x="409742" y="4501314"/>
            <a:ext cx="8280400" cy="4597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มารถกำหนดตัวแปรอื่นมารับค่าไว้ก่อนได้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5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4179E-CFD9-4AEA-94BD-4BF832AB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Variables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4C29-0307-4E2D-AC15-3AE0411C6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794" y="2740692"/>
            <a:ext cx="8280400" cy="447676"/>
          </a:xfrm>
        </p:spPr>
        <p:txBody>
          <a:bodyPr>
            <a:normAutofit fontScale="92500" lnSpcReduction="10000"/>
          </a:bodyPr>
          <a:lstStyle/>
          <a:p>
            <a:r>
              <a:rPr lang="th-TH" dirty="0"/>
              <a:t>มารถสร้างตัวแปรแบบ </a:t>
            </a:r>
            <a:r>
              <a:rPr lang="en-US" dirty="0"/>
              <a:t>Global </a:t>
            </a:r>
            <a:r>
              <a:rPr lang="th-TH" dirty="0"/>
              <a:t>ได้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EE2DB5-072F-4958-BF4F-EF2D6C1B5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96" y="1691240"/>
            <a:ext cx="8409524" cy="8285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B32555-60BF-491D-8B3E-341F8997E8AF}"/>
              </a:ext>
            </a:extLst>
          </p:cNvPr>
          <p:cNvSpPr txBox="1">
            <a:spLocks/>
          </p:cNvSpPr>
          <p:nvPr/>
        </p:nvSpPr>
        <p:spPr>
          <a:xfrm>
            <a:off x="546100" y="1304924"/>
            <a:ext cx="8280400" cy="447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/>
              <a:t>ถ้าข้อความบวกตัวเลขต้องระวังจะเกิด </a:t>
            </a:r>
            <a:r>
              <a:rPr lang="en-US"/>
              <a:t>Error </a:t>
            </a:r>
            <a:r>
              <a:rPr lang="th-TH"/>
              <a:t>ได้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48B6A2-8E75-40DF-B63C-87DF49F72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46" y="3283438"/>
            <a:ext cx="6352381" cy="11333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28CB1F-E253-4E48-9054-5E42D64262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315" y="4929793"/>
            <a:ext cx="6276190" cy="1666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CF8B960-BFD9-4221-9006-7AACD7643396}"/>
              </a:ext>
            </a:extLst>
          </p:cNvPr>
          <p:cNvSpPr txBox="1">
            <a:spLocks/>
          </p:cNvSpPr>
          <p:nvPr/>
        </p:nvSpPr>
        <p:spPr>
          <a:xfrm>
            <a:off x="281405" y="4517355"/>
            <a:ext cx="8280400" cy="447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ตัวแปร </a:t>
            </a:r>
            <a:r>
              <a:rPr lang="en-US" dirty="0"/>
              <a:t>Global </a:t>
            </a:r>
            <a:r>
              <a:rPr lang="th-TH" dirty="0"/>
              <a:t>บางตัวอาจจะทำหน้าที่เป็นตัวแปรธรรมดาในฟังชั่นอื่นก็ได้ เพราะฉะนั้นต้องระวัง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1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4179E-CFD9-4AEA-94BD-4BF832AB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 Variables</a:t>
            </a:r>
            <a:r>
              <a:rPr lang="th-TH" dirty="0"/>
              <a:t> (ต่อ)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B32555-60BF-491D-8B3E-341F8997E8AF}"/>
              </a:ext>
            </a:extLst>
          </p:cNvPr>
          <p:cNvSpPr txBox="1">
            <a:spLocks/>
          </p:cNvSpPr>
          <p:nvPr/>
        </p:nvSpPr>
        <p:spPr>
          <a:xfrm>
            <a:off x="546100" y="1304924"/>
            <a:ext cx="8280400" cy="447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การแก้ปัญหาตัวแปร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Global 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rPr>
              <a:t>คือกำหนดเลยว่าเป็น </a:t>
            </a:r>
            <a:r>
              <a:rPr lang="en-US" dirty="0">
                <a:solidFill>
                  <a:prstClr val="black"/>
                </a:solidFill>
              </a:rPr>
              <a:t>Global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+mn-ea"/>
              <a:cs typeface="TH SarabunPSK" panose="020B0500040200020003" pitchFamily="34" charset="-34"/>
            </a:endParaRPr>
          </a:p>
        </p:txBody>
      </p:sp>
      <p:pic>
        <p:nvPicPr>
          <p:cNvPr id="7170" name="Picture 2" descr="C:\Users\SOKU_A~1\AppData\Local\Temp\SNAGHTML10ee8d53.PNG">
            <a:extLst>
              <a:ext uri="{FF2B5EF4-FFF2-40B4-BE49-F238E27FC236}">
                <a16:creationId xmlns:a16="http://schemas.microsoft.com/office/drawing/2014/main" id="{0D70A36B-F2AA-45F2-AAF4-5B733A4DC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833311"/>
            <a:ext cx="6276975" cy="1771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482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3841</TotalTime>
  <Words>3955</Words>
  <Application>Microsoft Office PowerPoint</Application>
  <PresentationFormat>On-screen Show (4:3)</PresentationFormat>
  <Paragraphs>547</Paragraphs>
  <Slides>68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9" baseType="lpstr">
      <vt:lpstr>Angsana New</vt:lpstr>
      <vt:lpstr>Arial</vt:lpstr>
      <vt:lpstr>Arial Unicode MS</vt:lpstr>
      <vt:lpstr>Calibri</vt:lpstr>
      <vt:lpstr>Calibri Light</vt:lpstr>
      <vt:lpstr>Tahoma</vt:lpstr>
      <vt:lpstr>TH SarabunPSK</vt:lpstr>
      <vt:lpstr>Times New Roman</vt:lpstr>
      <vt:lpstr>Wingdings</vt:lpstr>
      <vt:lpstr>Office Theme</vt:lpstr>
      <vt:lpstr>Worksheet</vt:lpstr>
      <vt:lpstr>Basic Programming and Database Day 2</vt:lpstr>
      <vt:lpstr>Python Syntax</vt:lpstr>
      <vt:lpstr>PowerPoint Presentation</vt:lpstr>
      <vt:lpstr>Python Comments</vt:lpstr>
      <vt:lpstr>Python Variables</vt:lpstr>
      <vt:lpstr>Python Variables (ต่อ)</vt:lpstr>
      <vt:lpstr>Python Variables (ต่อ)</vt:lpstr>
      <vt:lpstr>Python Variables (ต่อ)</vt:lpstr>
      <vt:lpstr>Python Variables (ต่อ)</vt:lpstr>
      <vt:lpstr>Python Data Types</vt:lpstr>
      <vt:lpstr>Python Data Types (ต่อ)</vt:lpstr>
      <vt:lpstr>Python Data Types (ต่อ)</vt:lpstr>
      <vt:lpstr>Python Operation</vt:lpstr>
      <vt:lpstr>Python Casting</vt:lpstr>
      <vt:lpstr>Python Operators</vt:lpstr>
      <vt:lpstr>Python Operators (ต่อ)</vt:lpstr>
      <vt:lpstr>Python Comparison Operators</vt:lpstr>
      <vt:lpstr>Python Logical Operators</vt:lpstr>
      <vt:lpstr>Python Membership Operators</vt:lpstr>
      <vt:lpstr>Python User Input การรับค่า input</vt:lpstr>
      <vt:lpstr>PowerPoint Presentation</vt:lpstr>
      <vt:lpstr>Python If ... Else</vt:lpstr>
      <vt:lpstr>Python If ... Else (ต่อ)</vt:lpstr>
      <vt:lpstr>LAB 1</vt:lpstr>
      <vt:lpstr>Python For Loops เป็นการเขียนโค้ดวนลูป</vt:lpstr>
      <vt:lpstr>โครงสร้างข้อมูลแบบแถวลำดับหรืออาร์เรย์  (Array)</vt:lpstr>
      <vt:lpstr>ความหมายของแถวลำดับ</vt:lpstr>
      <vt:lpstr>ชนิดของอาร์เรย์</vt:lpstr>
      <vt:lpstr>อาร์เรย์หนึ่งมิติ (One Dimension Array)</vt:lpstr>
      <vt:lpstr>อาร์เรย์หนึ่งมิติ (ต่อ)</vt:lpstr>
      <vt:lpstr>PowerPoint Presentation</vt:lpstr>
      <vt:lpstr>PowerPoint Presentation</vt:lpstr>
      <vt:lpstr>ขอบเขตของอาร์เรย์ 1 มิติ</vt:lpstr>
      <vt:lpstr>การคำนวณหาจำนวนสมาชิกของอาร์เรย์หนึ่งมิติ</vt:lpstr>
      <vt:lpstr>การคำนวณหาตำแหน่ง(Address)ในหน่วยความจำของอาร์เรย์หนึ่งมิติ</vt:lpstr>
      <vt:lpstr>ตัวอย่าง การหาตำแหน่งในหน่วยความจำ ของอาร์เรย์หนึ่งมิติ</vt:lpstr>
      <vt:lpstr>อาร์เรย์สองมิติ (Two Dimension Array)</vt:lpstr>
      <vt:lpstr>รูปแบบทั่วไปของโครงสร้างข้อมูลอาร์เรย์ 2 มิติ</vt:lpstr>
      <vt:lpstr>อาร์เรย์สองมิติ</vt:lpstr>
      <vt:lpstr>การคำนวณหาจำนวนสมาชิกของอาร์เรย์สองมิติ</vt:lpstr>
      <vt:lpstr>PowerPoint Presentation</vt:lpstr>
      <vt:lpstr>การประกาศอาร์เรย์ 2 มิติในภาษาคอมพิวเตอร์</vt:lpstr>
      <vt:lpstr>การจัดเก็บอาร์เรย์สองมิติในหน่วยความจำ</vt:lpstr>
      <vt:lpstr>อาร์เรย์สามมิติ (Three Dimension Array)</vt:lpstr>
      <vt:lpstr>รูปแบบทั่วไปของโครงสร้างข้อมูลอาร์เรย์ 3 มิติ</vt:lpstr>
      <vt:lpstr>การหาจำนวนสมาชิกของอาร์เรย์ 3 มิติ</vt:lpstr>
      <vt:lpstr>อาร์เรย์ 1 มิติ</vt:lpstr>
      <vt:lpstr>จำนวนค่าใน Array</vt:lpstr>
      <vt:lpstr>การเปลี่ยนค่าใดค่าหนึ่งใน Array </vt:lpstr>
      <vt:lpstr>ถ้าต้องการแสดงค่าใน Array ทีละตัว</vt:lpstr>
      <vt:lpstr>การเพิ่มค่าใน Array</vt:lpstr>
      <vt:lpstr>การลบค่าใน Array</vt:lpstr>
      <vt:lpstr>Python มีวิธีจัดการกับค่าใน Array ได้หลายคำสั่ง</vt:lpstr>
      <vt:lpstr>Python มีวิธีจัดการกับค่าใน Array ได้หลายคำสั่ง (ต่อ)</vt:lpstr>
      <vt:lpstr>Python มีวิธีจัดการกับค่าใน Array ได้หลายคำสั่ง (ต่อ)</vt:lpstr>
      <vt:lpstr>Python มีวิธีจัดการกับค่าใน Array ได้หลายคำสั่ง (ต่อ)</vt:lpstr>
      <vt:lpstr>LAB 1</vt:lpstr>
      <vt:lpstr>อาร์เรย์ 2 มิติ</vt:lpstr>
      <vt:lpstr>อาร์เรย์ 3 มิติ</vt:lpstr>
      <vt:lpstr>Python Lists</vt:lpstr>
      <vt:lpstr>Python Tuples</vt:lpstr>
      <vt:lpstr>Python Sets</vt:lpstr>
      <vt:lpstr>Python Sets (ต่อ)</vt:lpstr>
      <vt:lpstr>Python Sets (ต่อ)</vt:lpstr>
      <vt:lpstr>Python Dictionaries</vt:lpstr>
      <vt:lpstr>Python Dictionaries (ต่อ)</vt:lpstr>
      <vt:lpstr>Lab การสร้าง โปรแกรมคำนวน BMI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4123009 โครงสร้างข้อมูลและอัลกอริทึม 3 (2-2-5)</dc:title>
  <dc:creator>SOKU_ASUS</dc:creator>
  <cp:lastModifiedBy>สมโภชน์ กุลธารารมณ์</cp:lastModifiedBy>
  <cp:revision>57</cp:revision>
  <dcterms:created xsi:type="dcterms:W3CDTF">2020-10-07T07:44:25Z</dcterms:created>
  <dcterms:modified xsi:type="dcterms:W3CDTF">2024-12-25T07:07:57Z</dcterms:modified>
</cp:coreProperties>
</file>