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89" r:id="rId2"/>
    <p:sldMasterId id="2147483701" r:id="rId3"/>
  </p:sldMasterIdLst>
  <p:sldIdLst>
    <p:sldId id="256" r:id="rId4"/>
    <p:sldId id="258" r:id="rId5"/>
    <p:sldId id="259" r:id="rId6"/>
    <p:sldId id="260" r:id="rId7"/>
    <p:sldId id="261" r:id="rId8"/>
    <p:sldId id="274" r:id="rId9"/>
    <p:sldId id="275" r:id="rId10"/>
    <p:sldId id="263" r:id="rId11"/>
    <p:sldId id="264" r:id="rId12"/>
    <p:sldId id="265" r:id="rId13"/>
    <p:sldId id="277" r:id="rId14"/>
    <p:sldId id="276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81" y="802300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6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189" indent="0" algn="ctr">
              <a:buNone/>
              <a:defRPr sz="18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A6111968-3343-4E9B-A131-714D093C0183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 defTabSz="914377">
                <a:defRPr/>
              </a:pPr>
              <a:t>3/1/2020</a:t>
            </a:fld>
            <a:endParaRPr lang="en-US" sz="900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1" y="329309"/>
            <a:ext cx="4973915" cy="309201"/>
          </a:xfrm>
        </p:spPr>
        <p:txBody>
          <a:bodyPr/>
          <a:lstStyle/>
          <a:p>
            <a:pPr defTabSz="914377">
              <a:defRPr/>
            </a:pPr>
            <a:endParaRPr lang="en-US" sz="900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5" y="798973"/>
            <a:ext cx="811019" cy="503578"/>
          </a:xfrm>
        </p:spPr>
        <p:txBody>
          <a:bodyPr/>
          <a:lstStyle/>
          <a:p>
            <a:pPr defTabSz="914377">
              <a:defRPr/>
            </a:pPr>
            <a:fld id="{78A4A9ED-23DC-4485-8087-D530DEE507EA}" type="slidenum">
              <a:rPr lang="en-US" sz="2000" smtClean="0">
                <a:solidFill>
                  <a:srgbClr val="FEFFFF"/>
                </a:solidFill>
                <a:latin typeface="Century Gothic"/>
              </a:rPr>
              <a:pPr defTabSz="914377">
                <a:defRPr/>
              </a:pPr>
              <a:t>‹#›</a:t>
            </a:fld>
            <a:endParaRPr lang="en-US" sz="2000" dirty="0">
              <a:solidFill>
                <a:srgbClr val="FEFFFF"/>
              </a:solidFill>
              <a:latin typeface="Century Gothic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516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A6111968-3343-4E9B-A131-714D093C0183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 defTabSz="914377">
                <a:defRPr/>
              </a:pPr>
              <a:t>3/1/2020</a:t>
            </a:fld>
            <a:endParaRPr lang="en-US" sz="900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 sz="900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78A4A9ED-23DC-4485-8087-D530DEE507EA}" type="slidenum">
              <a:rPr lang="en-US" sz="2000" smtClean="0">
                <a:solidFill>
                  <a:srgbClr val="FEFFFF"/>
                </a:solidFill>
                <a:latin typeface="Century Gothic"/>
              </a:rPr>
              <a:pPr defTabSz="914377">
                <a:defRPr/>
              </a:pPr>
              <a:t>‹#›</a:t>
            </a:fld>
            <a:endParaRPr lang="en-US" sz="2000" dirty="0">
              <a:solidFill>
                <a:srgbClr val="FEFFFF"/>
              </a:solidFill>
              <a:latin typeface="Century Gothic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040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5"/>
            <a:ext cx="1615743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3" y="798975"/>
            <a:ext cx="7828831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A6111968-3343-4E9B-A131-714D093C0183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 defTabSz="914377">
                <a:defRPr/>
              </a:pPr>
              <a:t>3/1/2020</a:t>
            </a:fld>
            <a:endParaRPr lang="en-US" sz="900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 sz="900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78A4A9ED-23DC-4485-8087-D530DEE507EA}" type="slidenum">
              <a:rPr lang="en-US" sz="2000" smtClean="0">
                <a:solidFill>
                  <a:srgbClr val="FEFFFF"/>
                </a:solidFill>
                <a:latin typeface="Century Gothic"/>
              </a:rPr>
              <a:pPr defTabSz="914377">
                <a:defRPr/>
              </a:pPr>
              <a:t>‹#›</a:t>
            </a:fld>
            <a:endParaRPr lang="en-US" sz="2000" dirty="0">
              <a:solidFill>
                <a:srgbClr val="FEFFFF"/>
              </a:solidFill>
              <a:latin typeface="Century Gothic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5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015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3839" y="182879"/>
            <a:ext cx="11704320" cy="6492240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1" y="3869636"/>
            <a:ext cx="8767860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smtClean="0">
                <a:solidFill>
                  <a:srgbClr val="DF5327"/>
                </a:solidFill>
              </a:rPr>
              <a:pPr/>
              <a:t>3/1/2020</a:t>
            </a:fld>
            <a:endParaRPr lang="en-US" dirty="0">
              <a:solidFill>
                <a:srgbClr val="DF53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>
              <a:solidFill>
                <a:srgbClr val="DF53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>
                <a:solidFill>
                  <a:srgbClr val="DF5327"/>
                </a:solidFill>
              </a:rPr>
              <a:pPr/>
              <a:t>‹#›</a:t>
            </a:fld>
            <a:endParaRPr lang="en-US" dirty="0">
              <a:solidFill>
                <a:srgbClr val="DF5327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1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873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srgbClr val="DF5327"/>
                </a:solidFill>
              </a:rPr>
              <a:pPr/>
              <a:t>3/1/2020</a:t>
            </a:fld>
            <a:endParaRPr lang="en-US" dirty="0">
              <a:solidFill>
                <a:srgbClr val="DF53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53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DF5327"/>
                </a:solidFill>
              </a:rPr>
              <a:pPr/>
              <a:t>‹#›</a:t>
            </a:fld>
            <a:endParaRPr lang="en-US" dirty="0">
              <a:solidFill>
                <a:srgbClr val="DF53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510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lang="en-US" sz="6000" b="1" kern="1200" cap="all" baseline="0" dirty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srgbClr val="DF5327"/>
                </a:solidFill>
              </a:rPr>
              <a:pPr/>
              <a:t>3/1/2020</a:t>
            </a:fld>
            <a:endParaRPr lang="en-US" dirty="0">
              <a:solidFill>
                <a:srgbClr val="DF53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53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DF5327"/>
                </a:solidFill>
              </a:rPr>
              <a:pPr/>
              <a:t>‹#›</a:t>
            </a:fld>
            <a:endParaRPr lang="en-US" dirty="0">
              <a:solidFill>
                <a:srgbClr val="DF532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1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213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srgbClr val="DF5327"/>
                </a:solidFill>
              </a:rPr>
              <a:pPr/>
              <a:t>3/1/2020</a:t>
            </a:fld>
            <a:endParaRPr lang="en-US" dirty="0">
              <a:solidFill>
                <a:srgbClr val="DF532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532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DF5327"/>
                </a:solidFill>
              </a:rPr>
              <a:pPr/>
              <a:t>‹#›</a:t>
            </a:fld>
            <a:endParaRPr lang="en-US" dirty="0">
              <a:solidFill>
                <a:srgbClr val="DF53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11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srgbClr val="DF5327"/>
                </a:solidFill>
              </a:rPr>
              <a:pPr/>
              <a:t>3/1/2020</a:t>
            </a:fld>
            <a:endParaRPr lang="en-US" dirty="0">
              <a:solidFill>
                <a:srgbClr val="DF532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532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DF5327"/>
                </a:solidFill>
              </a:rPr>
              <a:pPr/>
              <a:t>‹#›</a:t>
            </a:fld>
            <a:endParaRPr lang="en-US" dirty="0">
              <a:solidFill>
                <a:srgbClr val="DF53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34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srgbClr val="DF5327"/>
                </a:solidFill>
              </a:rPr>
              <a:pPr/>
              <a:t>3/1/2020</a:t>
            </a:fld>
            <a:endParaRPr lang="en-US" dirty="0">
              <a:solidFill>
                <a:srgbClr val="DF532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532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DF5327"/>
                </a:solidFill>
              </a:rPr>
              <a:pPr/>
              <a:t>‹#›</a:t>
            </a:fld>
            <a:endParaRPr lang="en-US" dirty="0">
              <a:solidFill>
                <a:srgbClr val="DF53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6646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srgbClr val="DF5327"/>
                </a:solidFill>
              </a:rPr>
              <a:pPr/>
              <a:t>3/1/2020</a:t>
            </a:fld>
            <a:endParaRPr lang="en-US" dirty="0">
              <a:solidFill>
                <a:srgbClr val="DF532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532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DF5327"/>
                </a:solidFill>
              </a:rPr>
              <a:pPr/>
              <a:t>‹#›</a:t>
            </a:fld>
            <a:endParaRPr lang="en-US" dirty="0">
              <a:solidFill>
                <a:srgbClr val="DF53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602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7795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5752" y="1097280"/>
            <a:ext cx="5532851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77952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srgbClr val="DF5327"/>
                </a:solidFill>
              </a:rPr>
              <a:pPr/>
              <a:t>3/1/2020</a:t>
            </a:fld>
            <a:endParaRPr lang="en-US" dirty="0">
              <a:solidFill>
                <a:srgbClr val="DF532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532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DF5327"/>
                </a:solidFill>
              </a:rPr>
              <a:pPr/>
              <a:t>‹#›</a:t>
            </a:fld>
            <a:endParaRPr lang="en-US" dirty="0">
              <a:solidFill>
                <a:srgbClr val="DF53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396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A6111968-3343-4E9B-A131-714D093C0183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 defTabSz="914377">
                <a:defRPr/>
              </a:pPr>
              <a:t>3/1/2020</a:t>
            </a:fld>
            <a:endParaRPr lang="en-US" sz="900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 sz="900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78A4A9ED-23DC-4485-8087-D530DEE507EA}" type="slidenum">
              <a:rPr lang="en-US" sz="2000" smtClean="0">
                <a:solidFill>
                  <a:srgbClr val="FEFFFF"/>
                </a:solidFill>
                <a:latin typeface="Century Gothic"/>
              </a:rPr>
              <a:pPr defTabSz="914377">
                <a:defRPr/>
              </a:pPr>
              <a:t>‹#›</a:t>
            </a:fld>
            <a:endParaRPr lang="en-US" sz="2000" dirty="0">
              <a:solidFill>
                <a:srgbClr val="FEFFFF"/>
              </a:solidFill>
              <a:latin typeface="Century Gothic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9463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7795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8810" y="1069848"/>
            <a:ext cx="5676937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7795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srgbClr val="DF5327"/>
                </a:solidFill>
              </a:rPr>
              <a:pPr/>
              <a:t>3/1/2020</a:t>
            </a:fld>
            <a:endParaRPr lang="en-US" dirty="0">
              <a:solidFill>
                <a:srgbClr val="DF532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532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DF5327"/>
                </a:solidFill>
              </a:rPr>
              <a:pPr/>
              <a:t>‹#›</a:t>
            </a:fld>
            <a:endParaRPr lang="en-US" dirty="0">
              <a:solidFill>
                <a:srgbClr val="DF53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4743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srgbClr val="DF5327"/>
                </a:solidFill>
              </a:rPr>
              <a:pPr/>
              <a:t>3/1/2020</a:t>
            </a:fld>
            <a:endParaRPr lang="en-US" dirty="0">
              <a:solidFill>
                <a:srgbClr val="DF53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53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DF5327"/>
                </a:solidFill>
              </a:rPr>
              <a:pPr/>
              <a:t>‹#›</a:t>
            </a:fld>
            <a:endParaRPr lang="en-US" dirty="0">
              <a:solidFill>
                <a:srgbClr val="DF53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073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1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srgbClr val="DF5327"/>
                </a:solidFill>
              </a:rPr>
              <a:pPr/>
              <a:t>3/1/2020</a:t>
            </a:fld>
            <a:endParaRPr lang="en-US" dirty="0">
              <a:solidFill>
                <a:srgbClr val="DF53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53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DF5327"/>
                </a:solidFill>
              </a:rPr>
              <a:pPr/>
              <a:t>‹#›</a:t>
            </a:fld>
            <a:endParaRPr lang="en-US" dirty="0">
              <a:solidFill>
                <a:srgbClr val="DF53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9759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731296-AB24-403F-BE3A-DC07069F6CA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60A15E-EDB5-47A1-8464-4F542EB1408D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6755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731296-AB24-403F-BE3A-DC07069F6CA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60A15E-EDB5-47A1-8464-4F542EB1408D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47689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731296-AB24-403F-BE3A-DC07069F6CA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60A15E-EDB5-47A1-8464-4F542EB1408D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154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731296-AB24-403F-BE3A-DC07069F6CA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60A15E-EDB5-47A1-8464-4F542EB1408D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25772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731296-AB24-403F-BE3A-DC07069F6CA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60A15E-EDB5-47A1-8464-4F542EB1408D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06131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731296-AB24-403F-BE3A-DC07069F6CA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60A15E-EDB5-47A1-8464-4F542EB1408D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55687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731296-AB24-403F-BE3A-DC07069F6CA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60A15E-EDB5-47A1-8464-4F542EB1408D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4952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5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7"/>
            <a:ext cx="8630447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A6111968-3343-4E9B-A131-714D093C0183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 defTabSz="914377">
                <a:defRPr/>
              </a:pPr>
              <a:t>3/1/2020</a:t>
            </a:fld>
            <a:endParaRPr lang="en-US" sz="900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 sz="900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78A4A9ED-23DC-4485-8087-D530DEE507EA}" type="slidenum">
              <a:rPr lang="en-US" sz="2000" smtClean="0">
                <a:solidFill>
                  <a:srgbClr val="FEFFFF"/>
                </a:solidFill>
                <a:latin typeface="Century Gothic"/>
              </a:rPr>
              <a:pPr defTabSz="914377">
                <a:defRPr/>
              </a:pPr>
              <a:t>‹#›</a:t>
            </a:fld>
            <a:endParaRPr lang="en-US" sz="2000" dirty="0">
              <a:solidFill>
                <a:srgbClr val="FEFFFF"/>
              </a:solidFill>
              <a:latin typeface="Century Gothic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09388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731296-AB24-403F-BE3A-DC07069F6CA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63705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60A15E-EDB5-47A1-8464-4F542EB1408D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63705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63705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0577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731296-AB24-403F-BE3A-DC07069F6CA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60A15E-EDB5-47A1-8464-4F542EB1408D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0664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731296-AB24-403F-BE3A-DC07069F6CA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60A15E-EDB5-47A1-8464-4F542EB1408D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1627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731296-AB24-403F-BE3A-DC07069F6CA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60A15E-EDB5-47A1-8464-4F542EB1408D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8512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91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9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A6111968-3343-4E9B-A131-714D093C0183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 defTabSz="914377">
                <a:defRPr/>
              </a:pPr>
              <a:t>3/1/2020</a:t>
            </a:fld>
            <a:endParaRPr lang="en-US" sz="900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 sz="900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78A4A9ED-23DC-4485-8087-D530DEE507EA}" type="slidenum">
              <a:rPr lang="en-US" sz="2000" smtClean="0">
                <a:solidFill>
                  <a:srgbClr val="FEFFFF"/>
                </a:solidFill>
                <a:latin typeface="Century Gothic"/>
              </a:rPr>
              <a:pPr defTabSz="914377">
                <a:defRPr/>
              </a:pPr>
              <a:t>‹#›</a:t>
            </a:fld>
            <a:endParaRPr lang="en-US" sz="2000" dirty="0">
              <a:solidFill>
                <a:srgbClr val="FEFFFF"/>
              </a:solidFill>
              <a:latin typeface="Century Gothic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469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2" y="804165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51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71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3" y="2023005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3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A6111968-3343-4E9B-A131-714D093C0183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 defTabSz="914377">
                <a:defRPr/>
              </a:pPr>
              <a:t>3/1/2020</a:t>
            </a:fld>
            <a:endParaRPr lang="en-US" sz="900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 sz="900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78A4A9ED-23DC-4485-8087-D530DEE507EA}" type="slidenum">
              <a:rPr lang="en-US" sz="2000" smtClean="0">
                <a:solidFill>
                  <a:srgbClr val="FEFFFF"/>
                </a:solidFill>
                <a:latin typeface="Century Gothic"/>
              </a:rPr>
              <a:pPr defTabSz="914377">
                <a:defRPr/>
              </a:pPr>
              <a:t>‹#›</a:t>
            </a:fld>
            <a:endParaRPr lang="en-US" sz="2000" dirty="0">
              <a:solidFill>
                <a:srgbClr val="FEFFFF"/>
              </a:solidFill>
              <a:latin typeface="Century Gothic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792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A6111968-3343-4E9B-A131-714D093C0183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 defTabSz="914377">
                <a:defRPr/>
              </a:pPr>
              <a:t>3/1/2020</a:t>
            </a:fld>
            <a:endParaRPr lang="en-US" sz="900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 sz="900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78A4A9ED-23DC-4485-8087-D530DEE507EA}" type="slidenum">
              <a:rPr lang="en-US" sz="2000" smtClean="0">
                <a:solidFill>
                  <a:srgbClr val="FEFFFF"/>
                </a:solidFill>
                <a:latin typeface="Century Gothic"/>
              </a:rPr>
              <a:pPr defTabSz="914377">
                <a:defRPr/>
              </a:pPr>
              <a:t>‹#›</a:t>
            </a:fld>
            <a:endParaRPr lang="en-US" sz="2000" dirty="0">
              <a:solidFill>
                <a:srgbClr val="FEFFFF"/>
              </a:solidFill>
              <a:latin typeface="Century Gothic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677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A6111968-3343-4E9B-A131-714D093C0183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 defTabSz="914377">
                <a:defRPr/>
              </a:pPr>
              <a:t>3/1/2020</a:t>
            </a:fld>
            <a:endParaRPr lang="en-US" sz="900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 sz="900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78A4A9ED-23DC-4485-8087-D530DEE507EA}" type="slidenum">
              <a:rPr lang="en-US" sz="2000" smtClean="0">
                <a:solidFill>
                  <a:srgbClr val="FEFFFF"/>
                </a:solidFill>
                <a:latin typeface="Century Gothic"/>
              </a:rPr>
              <a:pPr defTabSz="914377">
                <a:defRPr/>
              </a:pPr>
              <a:t>‹#›</a:t>
            </a:fld>
            <a:endParaRPr lang="en-US" sz="2000" dirty="0">
              <a:solidFill>
                <a:srgbClr val="FEFFFF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7563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2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1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2" y="3205493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A6111968-3343-4E9B-A131-714D093C0183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 defTabSz="914377">
                <a:defRPr/>
              </a:pPr>
              <a:t>3/1/2020</a:t>
            </a:fld>
            <a:endParaRPr lang="en-US" sz="900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 sz="900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78A4A9ED-23DC-4485-8087-D530DEE507EA}" type="slidenum">
              <a:rPr lang="en-US" sz="2000" smtClean="0">
                <a:solidFill>
                  <a:srgbClr val="FEFFFF"/>
                </a:solidFill>
                <a:latin typeface="Century Gothic"/>
              </a:rPr>
              <a:pPr defTabSz="914377">
                <a:defRPr/>
              </a:pPr>
              <a:t>‹#›</a:t>
            </a:fld>
            <a:endParaRPr lang="en-US" sz="2000" dirty="0">
              <a:solidFill>
                <a:srgbClr val="FEFFFF"/>
              </a:solidFill>
              <a:latin typeface="Century Gothic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766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8" y="482172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7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4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30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3" y="5469858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pPr algn="r" defTabSz="914377">
              <a:defRPr/>
            </a:pPr>
            <a:fld id="{A6111968-3343-4E9B-A131-714D093C0183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 algn="r" defTabSz="914377">
                <a:defRPr/>
              </a:pPr>
              <a:t>3/1/2020</a:t>
            </a:fld>
            <a:endParaRPr lang="en-US" sz="900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3" y="318642"/>
            <a:ext cx="5541004" cy="320931"/>
          </a:xfrm>
        </p:spPr>
        <p:txBody>
          <a:bodyPr/>
          <a:lstStyle/>
          <a:p>
            <a:pPr defTabSz="914377">
              <a:defRPr/>
            </a:pPr>
            <a:endParaRPr lang="en-US" sz="900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78A4A9ED-23DC-4485-8087-D530DEE507EA}" type="slidenum">
              <a:rPr lang="en-US" sz="2000" smtClean="0">
                <a:solidFill>
                  <a:srgbClr val="FEFFFF"/>
                </a:solidFill>
                <a:latin typeface="Century Gothic"/>
              </a:rPr>
              <a:pPr defTabSz="914377">
                <a:defRPr/>
              </a:pPr>
              <a:t>‹#›</a:t>
            </a:fld>
            <a:endParaRPr lang="en-US" sz="2000" dirty="0">
              <a:solidFill>
                <a:srgbClr val="FEFFFF"/>
              </a:solidFill>
              <a:latin typeface="Century Gothic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3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312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8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80" y="804521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80" y="2015734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>
              <a:defRPr/>
            </a:pPr>
            <a:fld id="{A6111968-3343-4E9B-A131-714D093C0183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 defTabSz="914377">
                <a:defRPr/>
              </a:pPr>
              <a:t>3/1/2020</a:t>
            </a:fld>
            <a:endParaRPr lang="en-US" sz="900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9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>
              <a:defRPr/>
            </a:pPr>
            <a:endParaRPr lang="en-US" sz="900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1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 defTabSz="914377">
              <a:defRPr/>
            </a:pPr>
            <a:fld id="{78A4A9ED-23DC-4485-8087-D530DEE507EA}" type="slidenum">
              <a:rPr lang="en-US" sz="2000" smtClean="0">
                <a:solidFill>
                  <a:srgbClr val="FEFFFF"/>
                </a:solidFill>
                <a:latin typeface="Century Gothic"/>
              </a:rPr>
              <a:pPr defTabSz="914377">
                <a:defRPr/>
              </a:pPr>
              <a:t>‹#›</a:t>
            </a:fld>
            <a:endParaRPr lang="en-US" sz="2000" dirty="0">
              <a:solidFill>
                <a:srgbClr val="FEFFFF"/>
              </a:solidFill>
              <a:latin typeface="Century Gothic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463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3840" y="182880"/>
            <a:ext cx="11704320" cy="649224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2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30"/>
            <a:ext cx="2329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smtClean="0">
                <a:solidFill>
                  <a:srgbClr val="DF5327"/>
                </a:solidFill>
              </a:rPr>
              <a:pPr/>
              <a:t>3/1/2020</a:t>
            </a:fld>
            <a:endParaRPr lang="en-US" dirty="0">
              <a:solidFill>
                <a:srgbClr val="DF53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9" y="6223830"/>
            <a:ext cx="4717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 dirty="0">
              <a:solidFill>
                <a:srgbClr val="DF53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2" y="6223830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>
                <a:solidFill>
                  <a:srgbClr val="DF5327"/>
                </a:solidFill>
              </a:rPr>
              <a:pPr/>
              <a:t>‹#›</a:t>
            </a:fld>
            <a:endParaRPr lang="en-US" dirty="0">
              <a:solidFill>
                <a:srgbClr val="DF53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130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731296-AB24-403F-BE3A-DC07069F6CA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60A15E-EDB5-47A1-8464-4F542EB1408D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724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.visualstudio.com/" TargetMode="External"/><Relationship Id="rId2" Type="http://schemas.openxmlformats.org/officeDocument/2006/relationships/hyperlink" Target="https://nodejs.org/en/" TargetMode="Externa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3.png"/><Relationship Id="rId4" Type="http://schemas.openxmlformats.org/officeDocument/2006/relationships/hyperlink" Target="https://developer.android.com/studio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oracle.com/technetwork/java/javase/downloads/index-jsp-138363.html" TargetMode="Externa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beta.ionicframework.com/docs/components#action-sheet" TargetMode="Externa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ionicframework.com/docs/intro" TargetMode="Externa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à¸à¸¥à¸à¸²à¸£à¸à¹à¸à¸«à¸²à¸£à¸¹à¸à¸ à¸²à¸à¸ªà¸³à¸«à¸£à¸±à¸ web de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806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833715" y="89975"/>
            <a:ext cx="8195187" cy="1076632"/>
          </a:xfrm>
          <a:prstGeom prst="roundRect">
            <a:avLst/>
          </a:prstGeom>
          <a:solidFill>
            <a:schemeClr val="tx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341212" y="152996"/>
            <a:ext cx="55095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Ionic framework</a:t>
            </a:r>
          </a:p>
        </p:txBody>
      </p:sp>
    </p:spTree>
    <p:extLst>
      <p:ext uri="{BB962C8B-B14F-4D97-AF65-F5344CB8AC3E}">
        <p14:creationId xmlns:p14="http://schemas.microsoft.com/office/powerpoint/2010/main" val="3450703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3987" y="401595"/>
            <a:ext cx="8743949" cy="4038600"/>
          </a:xfrm>
        </p:spPr>
        <p:txBody>
          <a:bodyPr/>
          <a:lstStyle/>
          <a:p>
            <a:pPr marL="34290" indent="0">
              <a:buNone/>
            </a:pPr>
            <a:r>
              <a:rPr lang="th-TH" sz="2800" b="1" dirty="0">
                <a:latin typeface="DB Chidlom X" panose="02000506000000020004" pitchFamily="2" charset="-34"/>
                <a:cs typeface="DB Chidlom X" panose="02000506000000020004" pitchFamily="2" charset="-34"/>
              </a:rPr>
              <a:t>	การพัฒนา</a:t>
            </a:r>
            <a:r>
              <a:rPr lang="en-US" sz="2800" b="1" dirty="0">
                <a:latin typeface="DB Chidlom X" panose="02000506000000020004" pitchFamily="2" charset="-34"/>
                <a:cs typeface="DB Chidlom X" panose="02000506000000020004" pitchFamily="2" charset="-34"/>
              </a:rPr>
              <a:t> Application </a:t>
            </a:r>
            <a:r>
              <a:rPr lang="th-TH" sz="2800" b="1" dirty="0">
                <a:latin typeface="DB Chidlom X" panose="02000506000000020004" pitchFamily="2" charset="-34"/>
                <a:cs typeface="DB Chidlom X" panose="02000506000000020004" pitchFamily="2" charset="-34"/>
              </a:rPr>
              <a:t>บน</a:t>
            </a:r>
            <a:r>
              <a:rPr lang="en-US" sz="2800" b="1" dirty="0">
                <a:latin typeface="DB Chidlom X" panose="02000506000000020004" pitchFamily="2" charset="-34"/>
                <a:cs typeface="DB Chidlom X" panose="02000506000000020004" pitchFamily="2" charset="-34"/>
              </a:rPr>
              <a:t> Mobile </a:t>
            </a:r>
            <a:r>
              <a:rPr lang="th-TH" sz="2800" b="1" dirty="0">
                <a:latin typeface="DB Chidlom X" panose="02000506000000020004" pitchFamily="2" charset="-34"/>
                <a:cs typeface="DB Chidlom X" panose="02000506000000020004" pitchFamily="2" charset="-34"/>
              </a:rPr>
              <a:t>แบบ</a:t>
            </a:r>
            <a:r>
              <a:rPr lang="en-US" sz="2800" b="1" dirty="0">
                <a:latin typeface="DB Chidlom X" panose="02000506000000020004" pitchFamily="2" charset="-34"/>
                <a:cs typeface="DB Chidlom X" panose="02000506000000020004" pitchFamily="2" charset="-34"/>
              </a:rPr>
              <a:t> Native</a:t>
            </a:r>
            <a:r>
              <a:rPr lang="th-TH" sz="2800" b="1" dirty="0">
                <a:latin typeface="DB Chidlom X" panose="02000506000000020004" pitchFamily="2" charset="-34"/>
                <a:cs typeface="DB Chidlom X" panose="02000506000000020004" pitchFamily="2" charset="-34"/>
              </a:rPr>
              <a:t> </a:t>
            </a:r>
            <a:r>
              <a:rPr lang="en-US" sz="2800" b="1" dirty="0">
                <a:latin typeface="DB Chidlom X" panose="02000506000000020004" pitchFamily="2" charset="-34"/>
                <a:cs typeface="DB Chidlom X" panose="02000506000000020004" pitchFamily="2" charset="-34"/>
              </a:rPr>
              <a:t>App</a:t>
            </a:r>
            <a:r>
              <a:rPr lang="th-TH" sz="2800" b="1" dirty="0">
                <a:latin typeface="DB Chidlom X" panose="02000506000000020004" pitchFamily="2" charset="-34"/>
                <a:cs typeface="DB Chidlom X" panose="02000506000000020004" pitchFamily="2" charset="-34"/>
              </a:rPr>
              <a:t> มีความยากเกินไปสำหรับนักพัฒนา และถ้าต้องการให้</a:t>
            </a:r>
            <a:r>
              <a:rPr lang="en-US" sz="2800" b="1" dirty="0">
                <a:latin typeface="DB Chidlom X" panose="02000506000000020004" pitchFamily="2" charset="-34"/>
                <a:cs typeface="DB Chidlom X" panose="02000506000000020004" pitchFamily="2" charset="-34"/>
              </a:rPr>
              <a:t> Application</a:t>
            </a:r>
            <a:r>
              <a:rPr lang="th-TH" sz="2800" b="1" dirty="0">
                <a:latin typeface="DB Chidlom X" panose="02000506000000020004" pitchFamily="2" charset="-34"/>
                <a:cs typeface="DB Chidlom X" panose="02000506000000020004" pitchFamily="2" charset="-34"/>
              </a:rPr>
              <a:t> ที่พัฒนาลองรับหลาย</a:t>
            </a:r>
            <a:r>
              <a:rPr lang="en-US" sz="2800" b="1" dirty="0">
                <a:latin typeface="DB Chidlom X" panose="02000506000000020004" pitchFamily="2" charset="-34"/>
                <a:cs typeface="DB Chidlom X" panose="02000506000000020004" pitchFamily="2" charset="-34"/>
              </a:rPr>
              <a:t> Device Platform</a:t>
            </a:r>
            <a:r>
              <a:rPr lang="th-TH" sz="2800" b="1" dirty="0">
                <a:latin typeface="DB Chidlom X" panose="02000506000000020004" pitchFamily="2" charset="-34"/>
                <a:cs typeface="DB Chidlom X" panose="02000506000000020004" pitchFamily="2" charset="-34"/>
              </a:rPr>
              <a:t> ด้วยแล้ว จึงเป็นเรื่องยากมาก เพราะต้องเรียนรู้หลายภาษาที่ใช้ในการพัฒนา </a:t>
            </a:r>
          </a:p>
          <a:p>
            <a:pPr marL="34290" indent="0">
              <a:buNone/>
            </a:pPr>
            <a:endParaRPr lang="en-US" dirty="0"/>
          </a:p>
        </p:txBody>
      </p:sp>
      <p:pic>
        <p:nvPicPr>
          <p:cNvPr id="3074" name="Picture 2" descr="http://image.dek-d.com/23/2208086/t_1031579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483" y="475048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tasoglulab.net/uploads/3/5/2/6/3526476/3725891_or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670" y="2091468"/>
            <a:ext cx="3590102" cy="234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gadgetministry.com/wp-content/uploads/2011/07/xcode_201107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873" y="2091469"/>
            <a:ext cx="4010053" cy="245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514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13124-E380-A745-B0F9-D5BD44DB4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Hybrid App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D61E2-E5BD-404B-B437-61D61347A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PhoneGap / Cordova 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/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Adobe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ได้ซื้อ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PhoneGap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 </a:t>
            </a:r>
            <a:r>
              <a:rPr lang="en-US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nitobi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และใช้ชื่อว่า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Adobe PhoneGap 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ในปี 2011</a:t>
            </a:r>
          </a:p>
          <a:p>
            <a:pPr lvl="1"/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Cordova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เป็นอีกชื่อ</a:t>
            </a: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หนึง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PhoneGap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ที่ถูกมอบให้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Apache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เป็นผู้ดูแล ละยังคงเป็น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Open source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เหมือนเดิม</a:t>
            </a:r>
          </a:p>
          <a:p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Mobile App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ที่สร้างด้วย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HTML5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/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 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คือการสร้าง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Web app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บน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mobile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โดยใช้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HTML5 </a:t>
            </a:r>
          </a:p>
          <a:p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jQuery Mobile 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/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 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แบบเดียวกับ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Mobile App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jQuery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ในการสร้าง </a:t>
            </a:r>
            <a:r>
              <a:rPr lang="en-US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Wep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app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ที่สามารถแสดงผลบน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Mobile Device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434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EAFAD5-2B71-CC4B-906A-0F4C7A30A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533" y="467784"/>
            <a:ext cx="8280400" cy="582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024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 &amp; Run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th-TH" dirty="0"/>
              <a:t>ติดตั้ง </a:t>
            </a:r>
            <a:r>
              <a:rPr lang="en-US" dirty="0" err="1"/>
              <a:t>Node.Js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https://nodejs.org/en/</a:t>
            </a:r>
            <a:r>
              <a:rPr lang="en-US" dirty="0"/>
              <a:t> </a:t>
            </a:r>
            <a:r>
              <a:rPr lang="th-TH" dirty="0"/>
              <a:t>ตรวจสอบการติดตั้ง</a:t>
            </a:r>
            <a:r>
              <a:rPr lang="en-US" dirty="0"/>
              <a:t>  </a:t>
            </a:r>
            <a:r>
              <a:rPr lang="th-TH" dirty="0"/>
              <a:t>เปิด </a:t>
            </a:r>
            <a:r>
              <a:rPr lang="en-US" dirty="0" err="1"/>
              <a:t>cmd</a:t>
            </a:r>
            <a:r>
              <a:rPr lang="en-US" dirty="0"/>
              <a:t> </a:t>
            </a:r>
            <a:r>
              <a:rPr lang="th-TH" dirty="0"/>
              <a:t>พิมพ์</a:t>
            </a:r>
            <a:r>
              <a:rPr lang="en-US" dirty="0"/>
              <a:t> </a:t>
            </a:r>
            <a:r>
              <a:rPr lang="en-US" dirty="0" err="1"/>
              <a:t>npm</a:t>
            </a:r>
            <a:r>
              <a:rPr lang="en-US" dirty="0"/>
              <a:t> -v</a:t>
            </a:r>
          </a:p>
          <a:p>
            <a:pPr marL="457200" indent="-457200">
              <a:buFont typeface="+mj-lt"/>
              <a:buAutoNum type="arabicPeriod"/>
            </a:pPr>
            <a:r>
              <a:rPr lang="th-TH" dirty="0"/>
              <a:t>ติดตั้ง </a:t>
            </a:r>
            <a:r>
              <a:rPr lang="en-US" dirty="0"/>
              <a:t>ionic framework </a:t>
            </a:r>
            <a:r>
              <a:rPr lang="th-TH" dirty="0"/>
              <a:t>เปิด </a:t>
            </a:r>
            <a:r>
              <a:rPr lang="en-US" dirty="0" err="1"/>
              <a:t>cmd</a:t>
            </a:r>
            <a:r>
              <a:rPr lang="en-US" dirty="0"/>
              <a:t> </a:t>
            </a:r>
            <a:r>
              <a:rPr lang="th-TH" dirty="0"/>
              <a:t>พิมพ์ </a:t>
            </a:r>
            <a:r>
              <a:rPr lang="en-US" dirty="0" err="1"/>
              <a:t>npm</a:t>
            </a:r>
            <a:r>
              <a:rPr lang="en-US" dirty="0"/>
              <a:t> install -g ionic</a:t>
            </a:r>
          </a:p>
          <a:p>
            <a:pPr marL="457200" indent="-457200">
              <a:buFont typeface="+mj-lt"/>
              <a:buAutoNum type="arabicPeriod"/>
            </a:pPr>
            <a:r>
              <a:rPr lang="th-TH" dirty="0"/>
              <a:t>สร้างโปรเจ</a:t>
            </a:r>
            <a:r>
              <a:rPr lang="th-TH" dirty="0" err="1"/>
              <a:t>็ค</a:t>
            </a:r>
            <a:r>
              <a:rPr lang="th-TH" dirty="0"/>
              <a:t>ใหม่ ใน </a:t>
            </a:r>
            <a:r>
              <a:rPr lang="en-US" dirty="0" err="1"/>
              <a:t>cmd</a:t>
            </a:r>
            <a:r>
              <a:rPr lang="en-US" dirty="0"/>
              <a:t> </a:t>
            </a:r>
            <a:r>
              <a:rPr lang="th-TH" dirty="0"/>
              <a:t>พิมพ์ </a:t>
            </a:r>
            <a:r>
              <a:rPr lang="en-US" dirty="0"/>
              <a:t>ionic start </a:t>
            </a:r>
            <a:r>
              <a:rPr lang="en-US" dirty="0" err="1"/>
              <a:t>myapp</a:t>
            </a:r>
            <a:r>
              <a:rPr lang="en-US" dirty="0"/>
              <a:t> blank (</a:t>
            </a:r>
            <a:r>
              <a:rPr lang="en-US" dirty="0" err="1"/>
              <a:t>blank,tabs,sidemenu</a:t>
            </a:r>
            <a:r>
              <a:rPr lang="en-US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th-TH" dirty="0"/>
              <a:t>ใน </a:t>
            </a:r>
            <a:r>
              <a:rPr lang="en-US" dirty="0" err="1"/>
              <a:t>cmd</a:t>
            </a:r>
            <a:r>
              <a:rPr lang="en-US" dirty="0"/>
              <a:t> </a:t>
            </a:r>
            <a:r>
              <a:rPr lang="th-TH" dirty="0"/>
              <a:t>พิมพ์ </a:t>
            </a:r>
            <a:r>
              <a:rPr lang="en-US" dirty="0"/>
              <a:t>ionic</a:t>
            </a:r>
            <a:r>
              <a:rPr lang="th-TH" dirty="0"/>
              <a:t> </a:t>
            </a:r>
            <a:r>
              <a:rPr lang="en-US" dirty="0"/>
              <a:t>serve -</a:t>
            </a:r>
            <a:r>
              <a:rPr lang="en-US" dirty="0" err="1"/>
              <a:t>i</a:t>
            </a:r>
            <a:r>
              <a:rPr lang="en-US" dirty="0"/>
              <a:t> (-</a:t>
            </a:r>
            <a:r>
              <a:rPr lang="en-US" dirty="0" err="1"/>
              <a:t>i</a:t>
            </a:r>
            <a:r>
              <a:rPr lang="th-TH" dirty="0"/>
              <a:t> คือเปิด </a:t>
            </a:r>
            <a:r>
              <a:rPr lang="en-US" dirty="0"/>
              <a:t>Browser </a:t>
            </a:r>
            <a:r>
              <a:rPr lang="th-TH" dirty="0"/>
              <a:t>แบบหน้าจอมือถือได้</a:t>
            </a:r>
            <a:r>
              <a:rPr lang="en-US" dirty="0"/>
              <a:t>) (stop </a:t>
            </a:r>
            <a:r>
              <a:rPr lang="th-TH" dirty="0"/>
              <a:t>กด </a:t>
            </a:r>
            <a:r>
              <a:rPr lang="en-US" dirty="0" err="1"/>
              <a:t>Ctrl+c</a:t>
            </a:r>
            <a:r>
              <a:rPr lang="en-US" dirty="0"/>
              <a:t>)</a:t>
            </a:r>
            <a:endParaRPr lang="th-TH" dirty="0"/>
          </a:p>
          <a:p>
            <a:pPr marL="457200" indent="-457200">
              <a:buFont typeface="+mj-lt"/>
              <a:buAutoNum type="arabicPeriod"/>
            </a:pPr>
            <a:r>
              <a:rPr lang="th-TH" dirty="0"/>
              <a:t>ติดตั้ง </a:t>
            </a:r>
            <a:r>
              <a:rPr lang="en-US" dirty="0"/>
              <a:t>Visual Studio Code </a:t>
            </a:r>
            <a:r>
              <a:rPr lang="en-US" dirty="0">
                <a:hlinkClick r:id="rId3"/>
              </a:rPr>
              <a:t>https://code.visualstudio.com/</a:t>
            </a:r>
            <a:endParaRPr lang="th-TH" dirty="0"/>
          </a:p>
          <a:p>
            <a:pPr marL="457200" indent="-457200">
              <a:buFont typeface="+mj-lt"/>
              <a:buAutoNum type="arabicPeriod"/>
            </a:pPr>
            <a:r>
              <a:rPr lang="th-TH" dirty="0"/>
              <a:t>ติดตั้ง </a:t>
            </a:r>
            <a:r>
              <a:rPr lang="en-US" dirty="0"/>
              <a:t>android studio </a:t>
            </a:r>
            <a:r>
              <a:rPr lang="en-US" dirty="0">
                <a:hlinkClick r:id="rId4"/>
              </a:rPr>
              <a:t>https://developer.android.com/studio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th-TH" dirty="0"/>
              <a:t>ลองรันบน </a:t>
            </a:r>
            <a:r>
              <a:rPr lang="en-US" dirty="0"/>
              <a:t>emulator </a:t>
            </a:r>
            <a:r>
              <a:rPr lang="th-TH" dirty="0"/>
              <a:t>ที่มากับ </a:t>
            </a:r>
            <a:r>
              <a:rPr lang="en-US" dirty="0"/>
              <a:t>android studio </a:t>
            </a:r>
            <a:r>
              <a:rPr lang="th-TH" dirty="0"/>
              <a:t>ถ้า </a:t>
            </a:r>
            <a:r>
              <a:rPr lang="en-US" dirty="0"/>
              <a:t>error </a:t>
            </a:r>
            <a:r>
              <a:rPr lang="en-US" dirty="0" err="1"/>
              <a:t>licene</a:t>
            </a:r>
            <a:r>
              <a:rPr lang="en-US" dirty="0"/>
              <a:t> 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2866" y="4900169"/>
            <a:ext cx="5021876" cy="167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728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 &amp; Run (</a:t>
            </a:r>
            <a:r>
              <a:rPr lang="th-TH" dirty="0"/>
              <a:t>ต่อ</a:t>
            </a:r>
            <a:r>
              <a:rPr lang="en-US" dirty="0"/>
              <a:t>)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8. Java JDK </a:t>
            </a:r>
            <a:r>
              <a:rPr lang="en-US" dirty="0">
                <a:hlinkClick r:id="rId2"/>
              </a:rPr>
              <a:t>https://www.oracle.com/technetwork/java/javase/downloads/index-jsp-138363.html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87" y="2355735"/>
            <a:ext cx="7238072" cy="3917713"/>
          </a:xfrm>
          <a:prstGeom prst="rect">
            <a:avLst/>
          </a:prstGeom>
        </p:spPr>
      </p:pic>
      <p:sp>
        <p:nvSpPr>
          <p:cNvPr id="5" name="กล่องข้อความ 4"/>
          <p:cNvSpPr txBox="1"/>
          <p:nvPr/>
        </p:nvSpPr>
        <p:spPr>
          <a:xfrm>
            <a:off x="8277101" y="2660073"/>
            <a:ext cx="2398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Check CMD&gt;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Javac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6990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 &amp; Run (</a:t>
            </a:r>
            <a:r>
              <a:rPr lang="th-TH" dirty="0"/>
              <a:t>ต่อ</a:t>
            </a:r>
            <a:r>
              <a:rPr lang="en-US" dirty="0"/>
              <a:t>)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9. </a:t>
            </a:r>
            <a:r>
              <a:rPr lang="th-TH" dirty="0"/>
              <a:t>ตั้งค่า</a:t>
            </a:r>
            <a:r>
              <a:rPr lang="en-US" dirty="0"/>
              <a:t> </a:t>
            </a:r>
            <a:r>
              <a:rPr lang="en-US" dirty="0" err="1"/>
              <a:t>Enveronment</a:t>
            </a:r>
            <a:r>
              <a:rPr lang="en-US" dirty="0"/>
              <a:t> Variable </a:t>
            </a:r>
            <a:r>
              <a:rPr lang="th-TH" dirty="0"/>
              <a:t>ให้กับ </a:t>
            </a:r>
            <a:r>
              <a:rPr lang="en-US" dirty="0"/>
              <a:t>android </a:t>
            </a:r>
            <a:r>
              <a:rPr lang="en-US" dirty="0" err="1"/>
              <a:t>sdk</a:t>
            </a:r>
            <a:r>
              <a:rPr lang="en-US" dirty="0"/>
              <a:t> </a:t>
            </a:r>
            <a:r>
              <a:rPr lang="th-TH" dirty="0"/>
              <a:t>ที่ลง </a:t>
            </a:r>
            <a:r>
              <a:rPr lang="en-US" dirty="0"/>
              <a:t>android studio</a:t>
            </a:r>
            <a:r>
              <a:rPr lang="th-TH" dirty="0"/>
              <a:t> ไว้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439" y="2262558"/>
            <a:ext cx="7648575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480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 Code Editor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VS Code Install Extension</a:t>
            </a:r>
          </a:p>
          <a:p>
            <a:pPr lvl="1"/>
            <a:r>
              <a:rPr lang="en-US" dirty="0"/>
              <a:t>Angular 6 and </a:t>
            </a:r>
            <a:r>
              <a:rPr lang="en-US" dirty="0" err="1"/>
              <a:t>TypeScript</a:t>
            </a:r>
            <a:r>
              <a:rPr lang="en-US" dirty="0"/>
              <a:t>/HTML VS Code Snippets</a:t>
            </a:r>
          </a:p>
          <a:p>
            <a:pPr lvl="1"/>
            <a:r>
              <a:rPr lang="en-US" dirty="0" err="1"/>
              <a:t>Npm</a:t>
            </a:r>
            <a:r>
              <a:rPr lang="en-US" dirty="0"/>
              <a:t> </a:t>
            </a:r>
            <a:r>
              <a:rPr lang="en-US" dirty="0" err="1"/>
              <a:t>Intellisense</a:t>
            </a:r>
            <a:endParaRPr lang="en-US" dirty="0"/>
          </a:p>
          <a:p>
            <a:pPr lvl="1"/>
            <a:r>
              <a:rPr lang="en-US" dirty="0"/>
              <a:t>Path </a:t>
            </a:r>
            <a:r>
              <a:rPr lang="en-US" dirty="0" err="1"/>
              <a:t>Intellisense</a:t>
            </a:r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39" y="1845734"/>
            <a:ext cx="4905375" cy="43719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44776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IONIC 4 </a:t>
            </a:r>
            <a:r>
              <a:rPr lang="en-US" dirty="0" err="1"/>
              <a:t>Companents</a:t>
            </a:r>
            <a:r>
              <a:rPr lang="en-US" dirty="0"/>
              <a:t> 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https://beta.ionicframework.com/docs/components#action-sheet</a:t>
            </a:r>
            <a:endParaRPr lang="th-TH" dirty="0"/>
          </a:p>
          <a:p>
            <a:r>
              <a:rPr lang="en-US" dirty="0" err="1"/>
              <a:t>Companents</a:t>
            </a:r>
            <a:r>
              <a:rPr lang="en-US" dirty="0"/>
              <a:t> </a:t>
            </a:r>
            <a:r>
              <a:rPr lang="th-TH" dirty="0"/>
              <a:t>คือรูปร่างหน้าตาแอพ ที่จะปรับแต่ง </a:t>
            </a:r>
            <a:r>
              <a:rPr lang="en-US" dirty="0"/>
              <a:t>UI</a:t>
            </a:r>
            <a:r>
              <a:rPr lang="th-TH" dirty="0"/>
              <a:t> ให้สวยงาม</a:t>
            </a:r>
            <a:endParaRPr lang="en-US" dirty="0"/>
          </a:p>
          <a:p>
            <a:endParaRPr lang="en-US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2673" y="2441776"/>
            <a:ext cx="4319836" cy="35356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74159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Platform add </a:t>
            </a:r>
            <a:r>
              <a:rPr lang="en-US" dirty="0" err="1"/>
              <a:t>ios</a:t>
            </a:r>
            <a:r>
              <a:rPr lang="en-US" dirty="0"/>
              <a:t>/android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cs typeface="+mj-cs"/>
              </a:rPr>
              <a:t>ionic </a:t>
            </a:r>
            <a:r>
              <a:rPr lang="en-US" sz="3200" dirty="0" err="1">
                <a:cs typeface="+mj-cs"/>
              </a:rPr>
              <a:t>cordova</a:t>
            </a:r>
            <a:r>
              <a:rPr lang="en-US" sz="3200" dirty="0">
                <a:cs typeface="+mj-cs"/>
              </a:rPr>
              <a:t> platform [&lt;action&gt;] [&lt;platform&gt;] [options]</a:t>
            </a:r>
          </a:p>
          <a:p>
            <a:pPr lvl="1"/>
            <a:r>
              <a:rPr lang="en-US" sz="2800" dirty="0">
                <a:cs typeface="+mj-cs"/>
              </a:rPr>
              <a:t> ionic </a:t>
            </a:r>
            <a:r>
              <a:rPr lang="en-US" sz="2800" dirty="0" err="1">
                <a:cs typeface="+mj-cs"/>
              </a:rPr>
              <a:t>cordova</a:t>
            </a:r>
            <a:r>
              <a:rPr lang="en-US" sz="2800" dirty="0">
                <a:cs typeface="+mj-cs"/>
              </a:rPr>
              <a:t> platform add android</a:t>
            </a:r>
          </a:p>
          <a:p>
            <a:pPr marL="201168" lvl="1" indent="0">
              <a:buNone/>
            </a:pPr>
            <a:r>
              <a:rPr lang="th-TH" sz="2800" dirty="0">
                <a:cs typeface="+mj-cs"/>
              </a:rPr>
              <a:t>ถ้าต้องการยกเลิก</a:t>
            </a:r>
            <a:endParaRPr lang="en-US" sz="2800" dirty="0">
              <a:cs typeface="+mj-cs"/>
            </a:endParaRPr>
          </a:p>
          <a:p>
            <a:pPr lvl="1"/>
            <a:r>
              <a:rPr lang="en-US" sz="2800" dirty="0">
                <a:cs typeface="+mj-cs"/>
              </a:rPr>
              <a:t> ionic </a:t>
            </a:r>
            <a:r>
              <a:rPr lang="en-US" sz="2800" dirty="0" err="1">
                <a:cs typeface="+mj-cs"/>
              </a:rPr>
              <a:t>cordova</a:t>
            </a:r>
            <a:r>
              <a:rPr lang="en-US" sz="2800" dirty="0">
                <a:cs typeface="+mj-cs"/>
              </a:rPr>
              <a:t> platform </a:t>
            </a:r>
            <a:r>
              <a:rPr lang="en-US" sz="2800" dirty="0" err="1">
                <a:cs typeface="+mj-cs"/>
              </a:rPr>
              <a:t>rm</a:t>
            </a:r>
            <a:r>
              <a:rPr lang="en-US" sz="2800" dirty="0">
                <a:cs typeface="+mj-cs"/>
              </a:rPr>
              <a:t> </a:t>
            </a:r>
            <a:r>
              <a:rPr lang="en-US" sz="2800" dirty="0" err="1">
                <a:cs typeface="+mj-cs"/>
              </a:rPr>
              <a:t>ios</a:t>
            </a:r>
            <a:endParaRPr lang="en-US" sz="28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07011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Icon &amp; splash screen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เป็นการตั้งรูปไอคอนของแอพ (</a:t>
            </a:r>
            <a:r>
              <a:rPr lang="en-US" dirty="0"/>
              <a:t>icon</a:t>
            </a:r>
            <a:r>
              <a:rPr lang="th-TH" dirty="0"/>
              <a:t>) และหน้าจอเวลาโหลดเข้าหน้าแอพ (</a:t>
            </a:r>
            <a:r>
              <a:rPr lang="en-US" dirty="0"/>
              <a:t>splash</a:t>
            </a:r>
            <a:r>
              <a:rPr lang="th-TH" dirty="0"/>
              <a:t>)</a:t>
            </a:r>
            <a:endParaRPr lang="en-US" dirty="0"/>
          </a:p>
          <a:p>
            <a:r>
              <a:rPr lang="en-US" dirty="0"/>
              <a:t>icon.png </a:t>
            </a:r>
            <a:r>
              <a:rPr lang="th-TH" dirty="0"/>
              <a:t>ขนาด </a:t>
            </a:r>
            <a:r>
              <a:rPr lang="en-US" dirty="0"/>
              <a:t>1024×1024px</a:t>
            </a:r>
            <a:endParaRPr lang="th-TH" dirty="0"/>
          </a:p>
          <a:p>
            <a:r>
              <a:rPr lang="en-US" dirty="0"/>
              <a:t>splash.png</a:t>
            </a:r>
            <a:r>
              <a:rPr lang="th-TH" dirty="0"/>
              <a:t> ขนาด </a:t>
            </a:r>
            <a:r>
              <a:rPr lang="en-US" dirty="0"/>
              <a:t>2732×2732px </a:t>
            </a:r>
            <a:r>
              <a:rPr lang="th-TH" dirty="0"/>
              <a:t> โดยทั้งคู่จะเก็บไว้ในฟอร</a:t>
            </a:r>
            <a:r>
              <a:rPr lang="th-TH" dirty="0" err="1"/>
              <a:t>เดอร์</a:t>
            </a:r>
            <a:r>
              <a:rPr lang="th-TH" dirty="0"/>
              <a:t> </a:t>
            </a:r>
            <a:r>
              <a:rPr lang="en-US" dirty="0"/>
              <a:t> resources</a:t>
            </a:r>
            <a:r>
              <a:rPr lang="th-TH" dirty="0"/>
              <a:t> </a:t>
            </a:r>
            <a:r>
              <a:rPr lang="th-TH" dirty="0">
                <a:solidFill>
                  <a:srgbClr val="FF0000"/>
                </a:solidFill>
              </a:rPr>
              <a:t>(จะต้องใช้คำสั่ง </a:t>
            </a:r>
            <a:r>
              <a:rPr lang="en-US" dirty="0">
                <a:solidFill>
                  <a:srgbClr val="FF0000"/>
                </a:solidFill>
              </a:rPr>
              <a:t>platform add </a:t>
            </a:r>
            <a:r>
              <a:rPr lang="th-TH" dirty="0">
                <a:solidFill>
                  <a:srgbClr val="FF0000"/>
                </a:solidFill>
              </a:rPr>
              <a:t>ก่อนถึงจะมี)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5" y="3370597"/>
            <a:ext cx="4324350" cy="17049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23669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12" y="636467"/>
            <a:ext cx="11008928" cy="1053220"/>
          </a:xfrm>
          <a:solidFill>
            <a:schemeClr val="tx1">
              <a:alpha val="3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ร.ต. สมโภชน์ กุลธารารมณ์ อาจารย์แผนกการศึกษา</a:t>
            </a:r>
            <a:b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กองวิทยาการศูนย์ไซเบอร์ทหารกองบัญชาการกองทัพไทย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613" y="1787610"/>
            <a:ext cx="4997835" cy="5070391"/>
          </a:xfrm>
          <a:solidFill>
            <a:schemeClr val="tx1">
              <a:alpha val="55000"/>
            </a:schemeClr>
          </a:solidFill>
        </p:spPr>
        <p:txBody>
          <a:bodyPr>
            <a:noAutofit/>
          </a:bodyPr>
          <a:lstStyle/>
          <a:p>
            <a:r>
              <a:rPr lang="th-TH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ประวัติการศึกษา </a:t>
            </a:r>
            <a:endParaRPr lang="th-TH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/>
            <a:r>
              <a:rPr lang="th-TH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ปริญญาโท</a:t>
            </a:r>
          </a:p>
          <a:p>
            <a:pPr lvl="2"/>
            <a:r>
              <a:rPr lang="th-TH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วท.ม. สาขาเทคโนโลยีสารสนเทศ มหาวิทยาลัยเทคโนโลยีพระจอมเกล้าพระนครเหนือ</a:t>
            </a:r>
          </a:p>
          <a:p>
            <a:pPr lvl="1"/>
            <a:r>
              <a:rPr lang="th-TH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ปริญญาตรี </a:t>
            </a:r>
          </a:p>
          <a:p>
            <a:pPr lvl="2"/>
            <a:r>
              <a:rPr lang="th-TH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วท.บ. สาขาเทคโนโลยีสารสนเทศ มหาวิทยาลัยเทคโนโลยีราชมงคลพระนค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653448" y="1755125"/>
            <a:ext cx="6011093" cy="5102875"/>
          </a:xfrm>
          <a:prstGeom prst="rect">
            <a:avLst/>
          </a:prstGeom>
          <a:solidFill>
            <a:schemeClr val="tx1">
              <a:alpha val="5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1" indent="-342891" defTabSz="457189">
              <a:buClr>
                <a:srgbClr val="E78712"/>
              </a:buClr>
              <a:defRPr/>
            </a:pPr>
            <a:r>
              <a:rPr lang="th-TH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ประวัติการทำงาน</a:t>
            </a:r>
          </a:p>
          <a:p>
            <a:pPr marL="742932" lvl="1" indent="-285744" defTabSz="457189">
              <a:buClr>
                <a:srgbClr val="E78712"/>
              </a:buClr>
              <a:defRPr/>
            </a:pPr>
            <a:r>
              <a:rPr lang="th-TH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พ.ศ.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2549- 2551</a:t>
            </a:r>
            <a:endParaRPr lang="th-TH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142971" lvl="2" indent="-228594" defTabSz="457189">
              <a:buClr>
                <a:srgbClr val="E78712"/>
              </a:buClr>
              <a:defRPr/>
            </a:pPr>
            <a:r>
              <a:rPr lang="th-TH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Developer </a:t>
            </a:r>
            <a:r>
              <a:rPr lang="th-TH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บริษัท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AISOFT (</a:t>
            </a:r>
            <a:r>
              <a:rPr lang="th-TH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บริษัทรับพัฒนาแอพพลิเคชันด้านการท่องเที่ยว)</a:t>
            </a:r>
          </a:p>
          <a:p>
            <a:pPr marL="742932" lvl="1" indent="-285744" defTabSz="457189">
              <a:buClr>
                <a:srgbClr val="E78712"/>
              </a:buClr>
              <a:defRPr/>
            </a:pPr>
            <a:r>
              <a:rPr lang="th-TH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พ.ศ.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2551- 2561</a:t>
            </a:r>
            <a:endParaRPr lang="th-TH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142971" lvl="2" indent="-228594" defTabSz="457189">
              <a:buClr>
                <a:srgbClr val="E78712"/>
              </a:buClr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หัวหน้างานพัฒนาซอฟต์แวร์ สำนักวิทยบริการและเทคโนโลยีสารสนเทศมหาวิทยาลัยเทคโนโลยีราชมงคลพระนคร</a:t>
            </a:r>
          </a:p>
          <a:p>
            <a:pPr lvl="1" indent="-228594">
              <a:buClr>
                <a:srgbClr val="E78712"/>
              </a:buClr>
            </a:pPr>
            <a:r>
              <a:rPr lang="th-TH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พ.ศ.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2561 – </a:t>
            </a:r>
            <a:r>
              <a:rPr lang="th-TH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ปัจจุบัน</a:t>
            </a:r>
          </a:p>
          <a:p>
            <a:pPr lvl="2">
              <a:buClr>
                <a:srgbClr val="E78712"/>
              </a:buClr>
            </a:pPr>
            <a:r>
              <a:rPr lang="th-TH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อาจารย์แผนกการศึกษา กองวิทยาการศูนย์ไซเบอร์ทหาร กองบัญชาการกองทัพไทย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631093" y="1738648"/>
            <a:ext cx="934170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67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ionic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cmd</a:t>
            </a:r>
            <a:r>
              <a:rPr lang="en-US" dirty="0"/>
              <a:t>&gt;Ionic run android</a:t>
            </a:r>
          </a:p>
        </p:txBody>
      </p:sp>
    </p:spTree>
    <p:extLst>
      <p:ext uri="{BB962C8B-B14F-4D97-AF65-F5344CB8AC3E}">
        <p14:creationId xmlns:p14="http://schemas.microsoft.com/office/powerpoint/2010/main" val="652753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CE412C-E517-BA45-903D-500CE8C98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h-TH" sz="4400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องค์ประกอบของ</a:t>
            </a:r>
            <a:r>
              <a:rPr lang="en-US" sz="4400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Hybrid App</a:t>
            </a:r>
            <a:r>
              <a:rPr lang="th-TH" sz="4400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ที่พัฒนาจาก</a:t>
            </a:r>
            <a:r>
              <a:rPr lang="en-US" sz="4400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ionic framework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05BAFA-5557-C84B-A3E7-88EBAD1082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"/>
          <a:stretch/>
        </p:blipFill>
        <p:spPr>
          <a:xfrm>
            <a:off x="4639733" y="10"/>
            <a:ext cx="7552266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825723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22BA7A-5077-BC49-9F07-A3A2E8C56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IONIC DOCUMENT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D2DAB-FDBE-AA4B-907D-58E1D9BCF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2"/>
              </a:rPr>
              <a:t>https://ionicframework.com/docs/intro</a:t>
            </a:r>
            <a:r>
              <a:rPr lang="en-US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marL="201168" lvl="1" indent="0">
              <a:buNone/>
            </a:pPr>
            <a:endParaRPr lang="en-US" sz="1500" dirty="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9412F8-CB26-D04F-BFE1-22C142139D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017" y="1007184"/>
            <a:ext cx="6798082" cy="484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698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5073" y="1957137"/>
            <a:ext cx="11011457" cy="3391954"/>
          </a:xfrm>
          <a:prstGeom prst="rect">
            <a:avLst/>
          </a:prstGeom>
          <a:solidFill>
            <a:schemeClr val="tx1">
              <a:alpha val="55000"/>
            </a:schemeClr>
          </a:solidFill>
        </p:spPr>
        <p:txBody>
          <a:bodyPr wrap="square">
            <a:spAutoFit/>
          </a:bodyPr>
          <a:lstStyle/>
          <a:p>
            <a:pPr defTabSz="914377">
              <a:lnSpc>
                <a:spcPct val="107000"/>
              </a:lnSpc>
              <a:defRPr/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Certificate</a:t>
            </a:r>
          </a:p>
          <a:p>
            <a:pPr defTabSz="914377">
              <a:lnSpc>
                <a:spcPct val="107000"/>
              </a:lnSpc>
              <a:defRPr/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CompTIA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: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Classroom Trainer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(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CTT+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, Project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+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, A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+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, Network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+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, Security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+</a:t>
            </a:r>
            <a:endParaRPr lang="en-U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defTabSz="914377">
              <a:lnSpc>
                <a:spcPct val="107000"/>
              </a:lnSpc>
              <a:defRPr/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ORACLE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: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Oracle Database 11g Administrator Certified Associate</a:t>
            </a:r>
            <a:endParaRPr lang="en-U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defTabSz="914377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ADOBE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: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Visual Communication using Adobe Photoshop® CS6</a:t>
            </a:r>
            <a:b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NSTDA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(สวทช):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Information Technology Professionals Examination Council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: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ITPEC</a:t>
            </a:r>
            <a:b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Microsoft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: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Microsoft Certified Trainer, Microsoft Certified Solution </a:t>
            </a:r>
            <a:r>
              <a:rPr lang="en-US" sz="2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Exapert</a:t>
            </a:r>
            <a:endParaRPr 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defTabSz="914377">
              <a:defRPr/>
            </a:pPr>
            <a:endParaRPr 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31093" y="1738648"/>
            <a:ext cx="934170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143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dirty="0"/>
              <a:t>ความสำคัญของการออกแบบเว็บไซต์ที่ทันสมัย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8523" y="2350780"/>
            <a:ext cx="3350343" cy="2156440"/>
          </a:xfrm>
        </p:spPr>
        <p:txBody>
          <a:bodyPr>
            <a:noAutofit/>
          </a:bodyPr>
          <a:lstStyle/>
          <a:p>
            <a:pPr marL="514338" indent="-514338">
              <a:buFont typeface="+mj-lt"/>
              <a:buAutoNum type="arabicPeriod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ต้องสวยงามน่าใช้ </a:t>
            </a:r>
          </a:p>
          <a:p>
            <a:pPr marL="514338" indent="-514338">
              <a:buFont typeface="+mj-lt"/>
              <a:buAutoNum type="arabicPeriod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รองรับทุกอุปกรณ์ 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38" indent="-514338">
              <a:buFont typeface="+mj-lt"/>
              <a:buAutoNum type="arabicPeriod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รองรับทุก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Browser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38" indent="-514338">
              <a:buFont typeface="+mj-lt"/>
              <a:buAutoNum type="arabicPeriod"/>
            </a:pP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Friendly User</a:t>
            </a:r>
          </a:p>
        </p:txBody>
      </p:sp>
      <p:pic>
        <p:nvPicPr>
          <p:cNvPr id="2050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1" y="2005781"/>
            <a:ext cx="5657900" cy="424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648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B56C8-4788-A64F-A6F5-29D293B60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867" y="804520"/>
            <a:ext cx="10905067" cy="1049235"/>
          </a:xfrm>
        </p:spPr>
        <p:txBody>
          <a:bodyPr>
            <a:noAutofit/>
          </a:bodyPr>
          <a:lstStyle/>
          <a:p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เขียนเว็บได้ ก็สร้างโมบายล์แอพพลิเคชั่นได้สบายๆ ทั้ง </a:t>
            </a:r>
            <a: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iOS 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Android</a:t>
            </a:r>
            <a:b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Cross platform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BDDF1-578B-AD4B-A370-9CB7DDC89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b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C2955A-A23E-1A43-9A4D-B676D05FF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901" y="1887882"/>
            <a:ext cx="6726633" cy="418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257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3D1B1-2772-BD41-82C3-E31F54E29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Cross platform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คืออะไร 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D0BDB-42B0-7C43-B987-3E51945C6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Cross platform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คือระบบปฏิบัติการที่สามารถทำงานได้หลายแพลตฟอร์ม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Cross platform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เรียกกันอีกอย่างว่า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Hybrid Mobile App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ซอฟต์แวร์สามารถรันในระบบ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windows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บนสถาปัตยกรรม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x86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712CD4-5800-F641-AF62-1F22F79E6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132510"/>
            <a:ext cx="5400397" cy="292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908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C9DA1-0932-D246-B2D1-5D5348F67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Ionic Framework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มาพัฒนาแอ</a:t>
            </a:r>
            <a:r>
              <a:rPr lang="th-TH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พ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พลิ</a:t>
            </a:r>
            <a:r>
              <a:rPr lang="th-TH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เค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ชันแบบ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Cross platform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5EAD7-3760-8645-B206-BC30123A9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2" y="1867569"/>
            <a:ext cx="9603275" cy="3450613"/>
          </a:xfrm>
        </p:spPr>
        <p:txBody>
          <a:bodyPr>
            <a:noAutofit/>
          </a:bodyPr>
          <a:lstStyle/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Ionic Framework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คือเครื่องมือในการสร้าง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HTML , CSS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JavaScript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เพื่อใช้ในการสร้าง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Mobile Application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ซึ่งสามารถใช้งานได้ค่อนข้างง่าย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Ionic Framework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เป็นเครื่องมือสร้างแอ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พ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มือถือที่สามารถสร้างทีเดียว สามารถใช้งานได้บนระบบปฏิบัติการ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iOS, Android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Windows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ซึ่งก็จะใช้งานร่วมกับ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Framework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ตัวอื่น ๆ ได้ คือ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Angular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Apache Cordova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ในตอนสุดท้ายเพื่อให้ทั้งแอ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พ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ที่เขียนมาใช้ได้กับทุกระบบปฏิบัติการนั้นเอง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19862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dirty="0">
                <a:latin typeface="DB Chidlom X" panose="02000506000000020004" pitchFamily="2" charset="-34"/>
                <a:cs typeface="DB Chidlom X" panose="02000506000000020004" pitchFamily="2" charset="-34"/>
              </a:rPr>
              <a:t>การพัฒนา </a:t>
            </a:r>
            <a:r>
              <a:rPr lang="en-US" sz="4400" dirty="0">
                <a:latin typeface="DB Chidlom X" panose="02000506000000020004" pitchFamily="2" charset="-34"/>
                <a:cs typeface="DB Chidlom X" panose="02000506000000020004" pitchFamily="2" charset="-34"/>
              </a:rPr>
              <a:t>Application on Mobile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813" y="1661984"/>
            <a:ext cx="8711514" cy="4038600"/>
          </a:xfrm>
        </p:spPr>
        <p:txBody>
          <a:bodyPr>
            <a:normAutofit/>
          </a:bodyPr>
          <a:lstStyle/>
          <a:p>
            <a:pPr marL="34290" indent="0">
              <a:buNone/>
            </a:pPr>
            <a:r>
              <a:rPr lang="en-US" sz="4000" dirty="0">
                <a:latin typeface="DB Chidlom X" panose="02000506000000020004" pitchFamily="2" charset="-34"/>
                <a:cs typeface="DB Chidlom X" panose="02000506000000020004" pitchFamily="2" charset="-34"/>
              </a:rPr>
              <a:t>1. Native App</a:t>
            </a:r>
          </a:p>
          <a:p>
            <a:pPr lvl="1"/>
            <a:r>
              <a:rPr lang="en-US" sz="2400" dirty="0">
                <a:latin typeface="DB Chidlom X" panose="02000506000000020004" pitchFamily="2" charset="-34"/>
                <a:cs typeface="DB Chidlom X" panose="02000506000000020004" pitchFamily="2" charset="-34"/>
              </a:rPr>
              <a:t>Android</a:t>
            </a:r>
            <a:r>
              <a:rPr lang="th-TH" sz="2400" dirty="0">
                <a:latin typeface="DB Chidlom X" panose="02000506000000020004" pitchFamily="2" charset="-34"/>
                <a:cs typeface="DB Chidlom X" panose="02000506000000020004" pitchFamily="2" charset="-34"/>
              </a:rPr>
              <a:t> จะใช้ภาษา</a:t>
            </a:r>
            <a:r>
              <a:rPr lang="en-US" sz="2400" dirty="0">
                <a:latin typeface="DB Chidlom X" panose="02000506000000020004" pitchFamily="2" charset="-34"/>
                <a:cs typeface="DB Chidlom X" panose="02000506000000020004" pitchFamily="2" charset="-34"/>
              </a:rPr>
              <a:t> Java </a:t>
            </a:r>
            <a:r>
              <a:rPr lang="th-TH" sz="2400" dirty="0">
                <a:latin typeface="DB Chidlom X" panose="02000506000000020004" pitchFamily="2" charset="-34"/>
                <a:cs typeface="DB Chidlom X" panose="02000506000000020004" pitchFamily="2" charset="-34"/>
              </a:rPr>
              <a:t>และ </a:t>
            </a:r>
            <a:r>
              <a:rPr lang="en-US" sz="2400" dirty="0">
                <a:latin typeface="DB Chidlom X" panose="02000506000000020004" pitchFamily="2" charset="-34"/>
                <a:cs typeface="DB Chidlom X" panose="02000506000000020004" pitchFamily="2" charset="-34"/>
              </a:rPr>
              <a:t>tool</a:t>
            </a:r>
            <a:r>
              <a:rPr lang="th-TH" sz="2400" dirty="0">
                <a:latin typeface="DB Chidlom X" panose="02000506000000020004" pitchFamily="2" charset="-34"/>
                <a:cs typeface="DB Chidlom X" panose="02000506000000020004" pitchFamily="2" charset="-34"/>
              </a:rPr>
              <a:t> ที่ใช้เช่น </a:t>
            </a:r>
            <a:r>
              <a:rPr lang="en-US" sz="2400" dirty="0">
                <a:latin typeface="DB Chidlom X" panose="02000506000000020004" pitchFamily="2" charset="-34"/>
                <a:cs typeface="DB Chidlom X" panose="02000506000000020004" pitchFamily="2" charset="-34"/>
              </a:rPr>
              <a:t>Android Studio , Eclipse</a:t>
            </a:r>
          </a:p>
          <a:p>
            <a:pPr lvl="1"/>
            <a:endParaRPr lang="en-US" sz="2400" dirty="0">
              <a:latin typeface="DB Chidlom X" panose="02000506000000020004" pitchFamily="2" charset="-34"/>
              <a:cs typeface="DB Chidlom X" panose="02000506000000020004" pitchFamily="2" charset="-34"/>
            </a:endParaRPr>
          </a:p>
          <a:p>
            <a:pPr lvl="1"/>
            <a:endParaRPr lang="en-US" sz="2400" dirty="0">
              <a:latin typeface="DB Chidlom X" panose="02000506000000020004" pitchFamily="2" charset="-34"/>
              <a:cs typeface="DB Chidlom X" panose="02000506000000020004" pitchFamily="2" charset="-34"/>
            </a:endParaRPr>
          </a:p>
        </p:txBody>
      </p:sp>
      <p:pic>
        <p:nvPicPr>
          <p:cNvPr id="1028" name="Picture 4" descr="http://1u88jj3r4db2x4txp44yqfj1.wpengine.netdna-cdn.com/wp-content/uploads/2014/12/android_studio_user_interface_desig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428" y="2829453"/>
            <a:ext cx="6394621" cy="356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700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4066" y="512806"/>
            <a:ext cx="8723871" cy="4038600"/>
          </a:xfrm>
        </p:spPr>
        <p:txBody>
          <a:bodyPr>
            <a:normAutofit/>
          </a:bodyPr>
          <a:lstStyle/>
          <a:p>
            <a:pPr marL="171450" lvl="1">
              <a:spcBef>
                <a:spcPts val="1050"/>
              </a:spcBef>
              <a:spcAft>
                <a:spcPts val="0"/>
              </a:spcAft>
            </a:pPr>
            <a:r>
              <a:rPr lang="en-US" sz="2800" dirty="0">
                <a:latin typeface="DB Chidlom X" panose="02000506000000020004" pitchFamily="2" charset="-34"/>
                <a:cs typeface="DB Chidlom X" panose="02000506000000020004" pitchFamily="2" charset="-34"/>
              </a:rPr>
              <a:t>iOS </a:t>
            </a:r>
            <a:r>
              <a:rPr lang="th-TH" sz="2800" dirty="0">
                <a:latin typeface="DB Chidlom X" panose="02000506000000020004" pitchFamily="2" charset="-34"/>
                <a:cs typeface="DB Chidlom X" panose="02000506000000020004" pitchFamily="2" charset="-34"/>
              </a:rPr>
              <a:t>ใช้ภาษา</a:t>
            </a:r>
            <a:r>
              <a:rPr lang="en-US" sz="2800" dirty="0">
                <a:latin typeface="DB Chidlom X" panose="02000506000000020004" pitchFamily="2" charset="-34"/>
                <a:cs typeface="DB Chidlom X" panose="02000506000000020004" pitchFamily="2" charset="-34"/>
              </a:rPr>
              <a:t> Object-C, Swift </a:t>
            </a:r>
            <a:r>
              <a:rPr lang="th-TH" sz="2800" dirty="0">
                <a:latin typeface="DB Chidlom X" panose="02000506000000020004" pitchFamily="2" charset="-34"/>
                <a:cs typeface="DB Chidlom X" panose="02000506000000020004" pitchFamily="2" charset="-34"/>
              </a:rPr>
              <a:t>และใช้</a:t>
            </a:r>
            <a:r>
              <a:rPr lang="en-US" sz="2800" dirty="0">
                <a:latin typeface="DB Chidlom X" panose="02000506000000020004" pitchFamily="2" charset="-34"/>
                <a:cs typeface="DB Chidlom X" panose="02000506000000020004" pitchFamily="2" charset="-34"/>
              </a:rPr>
              <a:t> x-code</a:t>
            </a:r>
            <a:r>
              <a:rPr lang="th-TH" sz="2800" dirty="0">
                <a:latin typeface="DB Chidlom X" panose="02000506000000020004" pitchFamily="2" charset="-34"/>
                <a:cs typeface="DB Chidlom X" panose="02000506000000020004" pitchFamily="2" charset="-34"/>
              </a:rPr>
              <a:t> ในการพัฒนา (โปรแกรมนี้จะมีเฉพาะบน</a:t>
            </a:r>
            <a:r>
              <a:rPr lang="en-US" sz="2800" dirty="0">
                <a:latin typeface="DB Chidlom X" panose="02000506000000020004" pitchFamily="2" charset="-34"/>
                <a:cs typeface="DB Chidlom X" panose="02000506000000020004" pitchFamily="2" charset="-34"/>
              </a:rPr>
              <a:t> Mac-OS</a:t>
            </a:r>
            <a:r>
              <a:rPr lang="th-TH" sz="2800" dirty="0">
                <a:latin typeface="DB Chidlom X" panose="02000506000000020004" pitchFamily="2" charset="-34"/>
                <a:cs typeface="DB Chidlom X" panose="02000506000000020004" pitchFamily="2" charset="-34"/>
              </a:rPr>
              <a:t> เท่านั้น) </a:t>
            </a:r>
          </a:p>
          <a:p>
            <a:pPr marL="34290" lvl="1" indent="0">
              <a:spcBef>
                <a:spcPts val="1050"/>
              </a:spcBef>
              <a:spcAft>
                <a:spcPts val="0"/>
              </a:spcAft>
              <a:buNone/>
            </a:pPr>
            <a:endParaRPr lang="th-TH" sz="2800" dirty="0">
              <a:latin typeface="DB Chidlom X" panose="02000506000000020004" pitchFamily="2" charset="-34"/>
              <a:cs typeface="DB Chidlom X" panose="02000506000000020004" pitchFamily="2" charset="-34"/>
            </a:endParaRPr>
          </a:p>
          <a:p>
            <a:pPr marL="171450" lvl="1">
              <a:spcBef>
                <a:spcPts val="1050"/>
              </a:spcBef>
              <a:spcAft>
                <a:spcPts val="0"/>
              </a:spcAft>
            </a:pPr>
            <a:endParaRPr lang="en-US" sz="2800" dirty="0">
              <a:latin typeface="DB Chidlom X" panose="02000506000000020004" pitchFamily="2" charset="-34"/>
              <a:cs typeface="DB Chidlom X" panose="02000506000000020004" pitchFamily="2" charset="-34"/>
            </a:endParaRPr>
          </a:p>
          <a:p>
            <a:endParaRPr lang="en-US" sz="3200" dirty="0">
              <a:latin typeface="DB Chidlom X" panose="02000506000000020004" pitchFamily="2" charset="-34"/>
              <a:cs typeface="DB Chidlom X" panose="02000506000000020004" pitchFamily="2" charset="-34"/>
            </a:endParaRPr>
          </a:p>
        </p:txBody>
      </p:sp>
      <p:pic>
        <p:nvPicPr>
          <p:cNvPr id="2050" name="Picture 2" descr="http://gadgetministry.com/wp-content/uploads/2011/07/xcode_201107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817" y="1647506"/>
            <a:ext cx="6458016" cy="396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367076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Basis">
  <a:themeElements>
    <a:clrScheme name="Basis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DF5327"/>
      </a:accent1>
      <a:accent2>
        <a:srgbClr val="A6B7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383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3.xml><?xml version="1.0" encoding="utf-8"?>
<a:theme xmlns:a="http://schemas.openxmlformats.org/drawingml/2006/main" name="ย้อนยุค">
  <a:themeElements>
    <a:clrScheme name="ย้อนยุค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ย้อนยุค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ย้อนยุค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833</Words>
  <Application>Microsoft Office PowerPoint</Application>
  <PresentationFormat>Widescreen</PresentationFormat>
  <Paragraphs>79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7" baseType="lpstr">
      <vt:lpstr>Angsana New</vt:lpstr>
      <vt:lpstr>Arial</vt:lpstr>
      <vt:lpstr>Calibri</vt:lpstr>
      <vt:lpstr>Calibri Light</vt:lpstr>
      <vt:lpstr>Century Gothic</vt:lpstr>
      <vt:lpstr>Corbel</vt:lpstr>
      <vt:lpstr>Cordia New</vt:lpstr>
      <vt:lpstr>DB Chidlom X</vt:lpstr>
      <vt:lpstr>Gill Sans MT</vt:lpstr>
      <vt:lpstr>TH Sarabun New</vt:lpstr>
      <vt:lpstr>TH SarabunPSK</vt:lpstr>
      <vt:lpstr>Wingdings 3</vt:lpstr>
      <vt:lpstr>Gallery</vt:lpstr>
      <vt:lpstr>Basis</vt:lpstr>
      <vt:lpstr>ย้อนยุค</vt:lpstr>
      <vt:lpstr>PowerPoint Presentation</vt:lpstr>
      <vt:lpstr>ร.ต. สมโภชน์ กุลธารารมณ์ อาจารย์แผนกการศึกษา กองวิทยาการศูนย์ไซเบอร์ทหารกองบัญชาการกองทัพไทย</vt:lpstr>
      <vt:lpstr>PowerPoint Presentation</vt:lpstr>
      <vt:lpstr>ความสำคัญของการออกแบบเว็บไซต์ที่ทันสมัย</vt:lpstr>
      <vt:lpstr>เขียนเว็บได้ ก็สร้างโมบายล์แอพพลิเคชั่นได้สบายๆ ทั้ง iOS และ Android Cross platform</vt:lpstr>
      <vt:lpstr>Cross platform คืออะไร ?</vt:lpstr>
      <vt:lpstr>Ionic Framework มาพัฒนาแอพพลิเคชันแบบ Cross platform</vt:lpstr>
      <vt:lpstr>การพัฒนา Application on Mobile</vt:lpstr>
      <vt:lpstr>PowerPoint Presentation</vt:lpstr>
      <vt:lpstr>PowerPoint Presentation</vt:lpstr>
      <vt:lpstr>Hybrid App</vt:lpstr>
      <vt:lpstr>PowerPoint Presentation</vt:lpstr>
      <vt:lpstr>Install &amp; Run</vt:lpstr>
      <vt:lpstr>Install &amp; Run (ต่อ)</vt:lpstr>
      <vt:lpstr>Install &amp; Run (ต่อ)</vt:lpstr>
      <vt:lpstr>Install Code Editor</vt:lpstr>
      <vt:lpstr>IONIC 4 Companents </vt:lpstr>
      <vt:lpstr>Platform add ios/android</vt:lpstr>
      <vt:lpstr>Icon &amp; splash screen</vt:lpstr>
      <vt:lpstr>Run ionic</vt:lpstr>
      <vt:lpstr>องค์ประกอบของ Hybrid App ที่พัฒนาจาก ionic framework</vt:lpstr>
      <vt:lpstr>IONIC DOCUMENT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สมโภชน์ กุลธารารมณ์</dc:creator>
  <cp:lastModifiedBy>soku</cp:lastModifiedBy>
  <cp:revision>6</cp:revision>
  <dcterms:created xsi:type="dcterms:W3CDTF">2019-06-28T15:04:00Z</dcterms:created>
  <dcterms:modified xsi:type="dcterms:W3CDTF">2020-03-01T02:20:18Z</dcterms:modified>
</cp:coreProperties>
</file>